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33" r:id="rId1"/>
    <p:sldMasterId id="2147483735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7023100" cy="93091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Arial Narrow" panose="020B0606020202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3393905-D836-4CC2-B628-312EB2ECF6C8}">
  <a:tblStyle styleId="{73393905-D836-4CC2-B628-312EB2ECF6C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7EB"/>
          </a:solidFill>
        </a:fill>
      </a:tcStyle>
    </a:wholeTbl>
    <a:band1H>
      <a:tcTxStyle/>
      <a:tcStyle>
        <a:tcBdr/>
        <a:fill>
          <a:solidFill>
            <a:srgbClr val="CACBD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BD5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A5EFC70-273C-4643-85BE-EEDBF480354D}" styleName="Table_1">
    <a:wholeTbl>
      <a:tcTxStyle>
        <a:font>
          <a:latin typeface="Arial"/>
          <a:ea typeface="Arial"/>
          <a:cs typeface="Arial"/>
        </a:font>
        <a:schemeClr val="tx1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F9124A3-A9D9-4DCF-9059-7409478CDEA2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22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43978" cy="46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7532" y="0"/>
            <a:ext cx="3043978" cy="46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6050" y="1163637"/>
            <a:ext cx="4190999" cy="314324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41885"/>
            <a:ext cx="3043978" cy="46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7532" y="8841885"/>
            <a:ext cx="3043978" cy="46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12672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p10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0:notes"/>
          <p:cNvSpPr txBox="1">
            <a:spLocks noGrp="1"/>
          </p:cNvSpPr>
          <p:nvPr>
            <p:ph type="sldNum" idx="12"/>
          </p:nvPr>
        </p:nvSpPr>
        <p:spPr>
          <a:xfrm>
            <a:off x="3977532" y="8841885"/>
            <a:ext cx="3043978" cy="46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1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2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3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4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p15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5:notes"/>
          <p:cNvSpPr txBox="1">
            <a:spLocks noGrp="1"/>
          </p:cNvSpPr>
          <p:nvPr>
            <p:ph type="sldNum" idx="12"/>
          </p:nvPr>
        </p:nvSpPr>
        <p:spPr>
          <a:xfrm>
            <a:off x="3977532" y="8841885"/>
            <a:ext cx="3043978" cy="46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6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7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8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9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2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:notes"/>
          <p:cNvSpPr txBox="1">
            <a:spLocks noGrp="1"/>
          </p:cNvSpPr>
          <p:nvPr>
            <p:ph type="sldNum" idx="12"/>
          </p:nvPr>
        </p:nvSpPr>
        <p:spPr>
          <a:xfrm>
            <a:off x="3977532" y="8841885"/>
            <a:ext cx="3043978" cy="46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0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1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3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:notes"/>
          <p:cNvSpPr txBox="1">
            <a:spLocks noGrp="1"/>
          </p:cNvSpPr>
          <p:nvPr>
            <p:ph type="sldNum" idx="12"/>
          </p:nvPr>
        </p:nvSpPr>
        <p:spPr>
          <a:xfrm>
            <a:off x="3977532" y="8841885"/>
            <a:ext cx="3043978" cy="46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ff34e9f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ff34e9f04_0_0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0" cy="36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3ff34e9f04_0_0:notes"/>
          <p:cNvSpPr txBox="1">
            <a:spLocks noGrp="1"/>
          </p:cNvSpPr>
          <p:nvPr>
            <p:ph type="sldNum" idx="12"/>
          </p:nvPr>
        </p:nvSpPr>
        <p:spPr>
          <a:xfrm>
            <a:off x="3977532" y="8841885"/>
            <a:ext cx="3044100" cy="467100"/>
          </a:xfrm>
          <a:prstGeom prst="rect">
            <a:avLst/>
          </a:prstGeom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6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Picture may not be the best way to show this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Inventory of the interfaces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2 pic – End state system and end state operating model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6:notes"/>
          <p:cNvSpPr txBox="1">
            <a:spLocks noGrp="1"/>
          </p:cNvSpPr>
          <p:nvPr>
            <p:ph type="sldNum" idx="12"/>
          </p:nvPr>
        </p:nvSpPr>
        <p:spPr>
          <a:xfrm>
            <a:off x="3977532" y="8841885"/>
            <a:ext cx="3043978" cy="46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7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8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9:notes"/>
          <p:cNvSpPr txBox="1">
            <a:spLocks noGrp="1"/>
          </p:cNvSpPr>
          <p:nvPr>
            <p:ph type="body" idx="1"/>
          </p:nvPr>
        </p:nvSpPr>
        <p:spPr>
          <a:xfrm>
            <a:off x="702945" y="4480144"/>
            <a:ext cx="5617208" cy="36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text only or primary imag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65760" y="1897602"/>
            <a:ext cx="4628955" cy="8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65760" y="2778756"/>
            <a:ext cx="4629600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Medium Blue">
  <p:cSld name="Divider Medium Blue">
    <p:bg>
      <p:bgPr>
        <a:solidFill>
          <a:schemeClr val="accent3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>
            <a:off x="365125" y="17822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‏"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•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◦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Dark Blue">
  <p:cSld name="Divider Dark Blue">
    <p:bg>
      <p:bgPr>
        <a:solidFill>
          <a:schemeClr val="accen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body" idx="1"/>
          </p:nvPr>
        </p:nvSpPr>
        <p:spPr>
          <a:xfrm>
            <a:off x="365125" y="17822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‏"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•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◦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Green">
  <p:cSld name="Divider Green">
    <p:bg>
      <p:bgPr>
        <a:solidFill>
          <a:schemeClr val="accent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body" idx="1"/>
          </p:nvPr>
        </p:nvSpPr>
        <p:spPr>
          <a:xfrm>
            <a:off x="365125" y="17822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‏"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•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◦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with primary image">
  <p:cSld name="Divider with primary imag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 txBox="1">
            <a:spLocks noGrp="1"/>
          </p:cNvSpPr>
          <p:nvPr>
            <p:ph type="body" idx="1"/>
          </p:nvPr>
        </p:nvSpPr>
        <p:spPr>
          <a:xfrm>
            <a:off x="365125" y="17822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‏"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Char char="•"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Char char="◦"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with secondary image">
  <p:cSld name="Divider with secondary imag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>
            <a:spLocks noGrp="1"/>
          </p:cNvSpPr>
          <p:nvPr>
            <p:ph type="body" idx="1"/>
          </p:nvPr>
        </p:nvSpPr>
        <p:spPr>
          <a:xfrm>
            <a:off x="365125" y="1818067"/>
            <a:ext cx="2811073" cy="3007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‏"/>
              <a:defRPr sz="4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Char char="−"/>
              <a:defRPr sz="4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Char char="◦"/>
              <a:defRPr sz="4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Char char="−"/>
              <a:defRPr sz="4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Medium Blue">
  <p:cSld name="Key statement Medium Blue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365760" y="319065"/>
            <a:ext cx="6845093" cy="598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76225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lt1"/>
              </a:buClr>
              <a:buSzPts val="750"/>
              <a:buFont typeface="Arial"/>
              <a:buChar char="‏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−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◦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−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Dark Blue">
  <p:cSld name="Key statement Dark Blue">
    <p:bg>
      <p:bgPr>
        <a:solidFill>
          <a:schemeClr val="accen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>
            <a:spLocks noGrp="1"/>
          </p:cNvSpPr>
          <p:nvPr>
            <p:ph type="body" idx="1"/>
          </p:nvPr>
        </p:nvSpPr>
        <p:spPr>
          <a:xfrm>
            <a:off x="365760" y="319065"/>
            <a:ext cx="6845093" cy="598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76225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lt1"/>
              </a:buClr>
              <a:buSzPts val="750"/>
              <a:buFont typeface="Arial"/>
              <a:buChar char="‏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−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◦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−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Green">
  <p:cSld name="Key statement Green">
    <p:bg>
      <p:bgPr>
        <a:solidFill>
          <a:schemeClr val="accent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365760" y="319065"/>
            <a:ext cx="6845093" cy="598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76225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lt1"/>
              </a:buClr>
              <a:buSzPts val="750"/>
              <a:buFont typeface="Arial"/>
              <a:buChar char="‏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−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◦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−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1 column text">
  <p:cSld name="Title, subtitle &amp; 1 column tex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1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0" name="Google Shape;240;p71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1" name="Google Shape;241;p71"/>
          <p:cNvSpPr txBox="1">
            <a:spLocks noGrp="1"/>
          </p:cNvSpPr>
          <p:nvPr>
            <p:ph type="body" idx="2"/>
          </p:nvPr>
        </p:nvSpPr>
        <p:spPr>
          <a:xfrm>
            <a:off x="365760" y="1611313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57175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1 column text">
  <p:cSld name="Title, subtitle &amp; 1 column 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57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text only or primary image" type="title">
  <p:cSld name="TITLE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2"/>
          <p:cNvSpPr txBox="1">
            <a:spLocks noGrp="1"/>
          </p:cNvSpPr>
          <p:nvPr>
            <p:ph type="ctrTitle"/>
          </p:nvPr>
        </p:nvSpPr>
        <p:spPr>
          <a:xfrm>
            <a:off x="365760" y="1897603"/>
            <a:ext cx="4628956" cy="8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4" name="Google Shape;244;p72"/>
          <p:cNvSpPr txBox="1">
            <a:spLocks noGrp="1"/>
          </p:cNvSpPr>
          <p:nvPr>
            <p:ph type="subTitle" idx="1"/>
          </p:nvPr>
        </p:nvSpPr>
        <p:spPr>
          <a:xfrm>
            <a:off x="365760" y="2778756"/>
            <a:ext cx="46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1 column text">
  <p:cSld name="Title &amp; 1 column text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3"/>
          <p:cNvSpPr txBox="1">
            <a:spLocks noGrp="1"/>
          </p:cNvSpPr>
          <p:nvPr>
            <p:ph type="body" idx="1"/>
          </p:nvPr>
        </p:nvSpPr>
        <p:spPr>
          <a:xfrm>
            <a:off x="365760" y="1611313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57175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7" name="Google Shape;247;p73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124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4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124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75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2" name="Google Shape;252;p75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>
  <p:cSld name="Contents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6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5394960" cy="1243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5" name="Google Shape;255;p76"/>
          <p:cNvSpPr txBox="1">
            <a:spLocks noGrp="1"/>
          </p:cNvSpPr>
          <p:nvPr>
            <p:ph type="body" idx="1"/>
          </p:nvPr>
        </p:nvSpPr>
        <p:spPr>
          <a:xfrm>
            <a:off x="365760" y="1611313"/>
            <a:ext cx="5394960" cy="47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57175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2 columns of text">
  <p:cSld name="Title, subtitle &amp; 2 columns of 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7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8" name="Google Shape;258;p77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9" name="Google Shape;259;p77"/>
          <p:cNvSpPr txBox="1">
            <a:spLocks noGrp="1"/>
          </p:cNvSpPr>
          <p:nvPr>
            <p:ph type="body" idx="2"/>
          </p:nvPr>
        </p:nvSpPr>
        <p:spPr>
          <a:xfrm>
            <a:off x="365760" y="1611313"/>
            <a:ext cx="4114800" cy="47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57175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0" name="Google Shape;260;p77"/>
          <p:cNvSpPr txBox="1">
            <a:spLocks noGrp="1"/>
          </p:cNvSpPr>
          <p:nvPr>
            <p:ph type="body" idx="3"/>
          </p:nvPr>
        </p:nvSpPr>
        <p:spPr>
          <a:xfrm>
            <a:off x="4663440" y="1611313"/>
            <a:ext cx="4114800" cy="47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57175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1 column text with image">
  <p:cSld name="Title, subtitle, 1 column text with image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78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4114800" cy="46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3" name="Google Shape;263;p78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41148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4" name="Google Shape;264;p78"/>
          <p:cNvSpPr txBox="1">
            <a:spLocks noGrp="1"/>
          </p:cNvSpPr>
          <p:nvPr>
            <p:ph type="body" idx="2"/>
          </p:nvPr>
        </p:nvSpPr>
        <p:spPr>
          <a:xfrm>
            <a:off x="365760" y="1611313"/>
            <a:ext cx="4114800" cy="473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57175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1 column text with charts">
  <p:cSld name="Title, subtitle, 1 column text with charts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9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7" name="Google Shape;267;p79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66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8" name="Google Shape;268;p79"/>
          <p:cNvSpPr txBox="1">
            <a:spLocks noGrp="1"/>
          </p:cNvSpPr>
          <p:nvPr>
            <p:ph type="body" idx="2"/>
          </p:nvPr>
        </p:nvSpPr>
        <p:spPr>
          <a:xfrm>
            <a:off x="365760" y="1611313"/>
            <a:ext cx="4114800" cy="473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57175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Medium Blue">
  <p:cSld name="Divider Medium Blue">
    <p:bg>
      <p:bgPr>
        <a:solidFill>
          <a:schemeClr val="accent3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81"/>
          <p:cNvSpPr txBox="1">
            <a:spLocks noGrp="1"/>
          </p:cNvSpPr>
          <p:nvPr>
            <p:ph type="body" idx="1"/>
          </p:nvPr>
        </p:nvSpPr>
        <p:spPr>
          <a:xfrm>
            <a:off x="365125" y="17822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‏"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096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•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6096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096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◦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096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Dark Blue">
  <p:cSld name="Divider Dark Blue">
    <p:bg>
      <p:bgPr>
        <a:solidFill>
          <a:schemeClr val="accen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2"/>
          <p:cNvSpPr txBox="1">
            <a:spLocks noGrp="1"/>
          </p:cNvSpPr>
          <p:nvPr>
            <p:ph type="body" idx="1"/>
          </p:nvPr>
        </p:nvSpPr>
        <p:spPr>
          <a:xfrm>
            <a:off x="365125" y="17822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‏"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096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•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6096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096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◦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096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Green">
  <p:cSld name="Divider Green">
    <p:bg>
      <p:bgPr>
        <a:solidFill>
          <a:schemeClr val="accent2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83"/>
          <p:cNvSpPr txBox="1">
            <a:spLocks noGrp="1"/>
          </p:cNvSpPr>
          <p:nvPr>
            <p:ph type="body" idx="1"/>
          </p:nvPr>
        </p:nvSpPr>
        <p:spPr>
          <a:xfrm>
            <a:off x="365125" y="17822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‏"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096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•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6096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096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◦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096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with primary image">
  <p:cSld name="Divider with primary image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4"/>
          <p:cNvSpPr txBox="1">
            <a:spLocks noGrp="1"/>
          </p:cNvSpPr>
          <p:nvPr>
            <p:ph type="body" idx="1"/>
          </p:nvPr>
        </p:nvSpPr>
        <p:spPr>
          <a:xfrm>
            <a:off x="365125" y="17822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‏"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096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Char char="•"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6096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096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Char char="◦"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096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Char char="−"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with secondary image">
  <p:cSld name="Divider with secondary image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85"/>
          <p:cNvSpPr txBox="1">
            <a:spLocks noGrp="1"/>
          </p:cNvSpPr>
          <p:nvPr>
            <p:ph type="body" idx="1"/>
          </p:nvPr>
        </p:nvSpPr>
        <p:spPr>
          <a:xfrm>
            <a:off x="365125" y="1818068"/>
            <a:ext cx="2811073" cy="3007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04800" algn="l" rtl="0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‏"/>
              <a:defRPr sz="4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Char char="−"/>
              <a:defRPr sz="4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334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Char char="◦"/>
              <a:defRPr sz="4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334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Char char="−"/>
              <a:defRPr sz="4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statement Medium Blue">
  <p:cSld name="Key statement Medium Blue">
    <p:bg>
      <p:bgPr>
        <a:solidFill>
          <a:schemeClr val="accent3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86"/>
          <p:cNvSpPr txBox="1">
            <a:spLocks noGrp="1"/>
          </p:cNvSpPr>
          <p:nvPr>
            <p:ph type="body" idx="1"/>
          </p:nvPr>
        </p:nvSpPr>
        <p:spPr>
          <a:xfrm>
            <a:off x="365760" y="319066"/>
            <a:ext cx="6845093" cy="5988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76225" algn="l" rtl="0">
              <a:spcBef>
                <a:spcPts val="3600"/>
              </a:spcBef>
              <a:spcAft>
                <a:spcPts val="0"/>
              </a:spcAft>
              <a:buClr>
                <a:schemeClr val="lt1"/>
              </a:buClr>
              <a:buSzPts val="750"/>
              <a:buFont typeface="Arial"/>
              <a:buChar char="‏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−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◦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−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statement Dark Blue">
  <p:cSld name="Key statement Dark Blue">
    <p:bg>
      <p:bgPr>
        <a:solidFill>
          <a:schemeClr val="accent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87"/>
          <p:cNvSpPr txBox="1">
            <a:spLocks noGrp="1"/>
          </p:cNvSpPr>
          <p:nvPr>
            <p:ph type="body" idx="1"/>
          </p:nvPr>
        </p:nvSpPr>
        <p:spPr>
          <a:xfrm>
            <a:off x="365760" y="319066"/>
            <a:ext cx="6845093" cy="5988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76225" algn="l" rtl="0">
              <a:spcBef>
                <a:spcPts val="3600"/>
              </a:spcBef>
              <a:spcAft>
                <a:spcPts val="0"/>
              </a:spcAft>
              <a:buClr>
                <a:schemeClr val="lt1"/>
              </a:buClr>
              <a:buSzPts val="750"/>
              <a:buFont typeface="Arial"/>
              <a:buChar char="‏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−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◦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−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statement Green">
  <p:cSld name="Key statement Green">
    <p:bg>
      <p:bgPr>
        <a:solidFill>
          <a:schemeClr val="accent2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8"/>
          <p:cNvSpPr txBox="1">
            <a:spLocks noGrp="1"/>
          </p:cNvSpPr>
          <p:nvPr>
            <p:ph type="body" idx="1"/>
          </p:nvPr>
        </p:nvSpPr>
        <p:spPr>
          <a:xfrm>
            <a:off x="365760" y="319066"/>
            <a:ext cx="6845093" cy="5988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76225" algn="l" rtl="0">
              <a:spcBef>
                <a:spcPts val="3600"/>
              </a:spcBef>
              <a:spcAft>
                <a:spcPts val="0"/>
              </a:spcAft>
              <a:buClr>
                <a:schemeClr val="lt1"/>
              </a:buClr>
              <a:buSzPts val="750"/>
              <a:buFont typeface="Arial"/>
              <a:buChar char="‏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−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◦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19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Char char="−"/>
              <a:defRPr sz="3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1 column text">
  <p:cSld name="Title &amp; 1 column 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65760" y="1611312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57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124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124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>
  <p:cSld name="Conten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5394960" cy="1243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5760" y="1611312"/>
            <a:ext cx="5394960" cy="473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57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2 columns of text">
  <p:cSld name="Title, subtitle &amp; 2 columns of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4114800" cy="473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57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3"/>
          </p:nvPr>
        </p:nvSpPr>
        <p:spPr>
          <a:xfrm>
            <a:off x="4663439" y="1611312"/>
            <a:ext cx="4114800" cy="473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57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1 column text with image">
  <p:cSld name="Title, subtitle, 1 column text with imag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411480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41148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4114800" cy="473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57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1 column text with charts">
  <p:cSld name="Title, subtitle, 1 column text with char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66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4114800" cy="473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57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124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65760" y="1611312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57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4343400" y="6481703"/>
            <a:ext cx="4572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8C8C"/>
              </a:buClr>
              <a:buSzPts val="2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8C8C8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0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124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6" name="Google Shape;236;p70"/>
          <p:cNvSpPr txBox="1">
            <a:spLocks noGrp="1"/>
          </p:cNvSpPr>
          <p:nvPr>
            <p:ph type="body" idx="1"/>
          </p:nvPr>
        </p:nvSpPr>
        <p:spPr>
          <a:xfrm>
            <a:off x="365760" y="1611313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57175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Char char="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Google Shape;237;p70"/>
          <p:cNvSpPr txBox="1"/>
          <p:nvPr/>
        </p:nvSpPr>
        <p:spPr>
          <a:xfrm>
            <a:off x="4343400" y="6481703"/>
            <a:ext cx="45720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8C8C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8C8C8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USSM.M3@gsa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3.amazonaws.com/sitesusa/wp-content/uploads/sites/1041/2016/07/M3-Playbook-Status-Report-Dashboard-Template.pptx" TargetMode="External"/><Relationship Id="rId13" Type="http://schemas.openxmlformats.org/officeDocument/2006/relationships/hyperlink" Target="https://ussm.gov/assets/files/M3-Playbook-Migration-Phase-IAA-Terms-and-Conditions-Template.8.27.18.docx" TargetMode="External"/><Relationship Id="rId18" Type="http://schemas.openxmlformats.org/officeDocument/2006/relationships/hyperlink" Target="https://s3.amazonaws.com/sitesusa/wp-content/uploads/sites/1041/2016/07/M3-Playbook-As-Is-System-Inventory-Template.xlsx" TargetMode="External"/><Relationship Id="rId3" Type="http://schemas.openxmlformats.org/officeDocument/2006/relationships/hyperlink" Target="https://ussm.gov/assets/files/Tailoring-Guide8.29.18.xlsx" TargetMode="External"/><Relationship Id="rId21" Type="http://schemas.openxmlformats.org/officeDocument/2006/relationships/hyperlink" Target="https://s3.amazonaws.com/sitesusa/wp-content/uploads/sites/1041/2016/07/M3-Playbook-Data-Conversion-Plan-Template.docx" TargetMode="External"/><Relationship Id="rId7" Type="http://schemas.openxmlformats.org/officeDocument/2006/relationships/hyperlink" Target="https://s3.amazonaws.com/sitesusa/wp-content/uploads/sites/1041/2016/07/M3-Playbook-Governance-Charter-Template.docx" TargetMode="External"/><Relationship Id="rId12" Type="http://schemas.openxmlformats.org/officeDocument/2006/relationships/hyperlink" Target="https://s3.amazonaws.com/sitesusa/wp-content/uploads/sites/1041/2016/07/M3-Playbook-RAID-Log-Template.xlsx" TargetMode="External"/><Relationship Id="rId17" Type="http://schemas.openxmlformats.org/officeDocument/2006/relationships/hyperlink" Target="https://s3.amazonaws.com/sitesusa/wp-content/uploads/sites/1041/2016/07/M3-Playbook-Requirements-Traceability-Matrix-Template.xlsx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www.ussm.gov/files/2017/08/Requirements-Management-Plan.docx" TargetMode="External"/><Relationship Id="rId20" Type="http://schemas.openxmlformats.org/officeDocument/2006/relationships/hyperlink" Target="https://s3.amazonaws.com/sitesusa/wp-content/uploads/sites/1041/2016/07/M3-Playbook-Configuration-Management-Plan-Template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ssm.gov/assets/files/M3PlaybookScheduleTemplate8.29.18.xlsx" TargetMode="External"/><Relationship Id="rId11" Type="http://schemas.openxmlformats.org/officeDocument/2006/relationships/hyperlink" Target="https://s3.amazonaws.com/sitesusa/wp-content/uploads/sites/1041/2017/08/Risk-Management-Plan-Template.docx" TargetMode="External"/><Relationship Id="rId5" Type="http://schemas.openxmlformats.org/officeDocument/2006/relationships/hyperlink" Target="https://ussm.gov/assets/files/M3-Playbook-HR-Staffing-Plan-Template.docx" TargetMode="External"/><Relationship Id="rId15" Type="http://schemas.openxmlformats.org/officeDocument/2006/relationships/hyperlink" Target="https://s3.amazonaws.com/sitesusa/wp-content/uploads/sites/1041/2016/07/M3-Playbook-Training-Plan-Template.docx" TargetMode="External"/><Relationship Id="rId10" Type="http://schemas.openxmlformats.org/officeDocument/2006/relationships/hyperlink" Target="https://s3.amazonaws.com/sitesusa/wp-content/uploads/sites/1041/2016/07/M3-Playbook-Lessons-Learned-Report-Template.docx" TargetMode="External"/><Relationship Id="rId19" Type="http://schemas.openxmlformats.org/officeDocument/2006/relationships/hyperlink" Target="https://s3.amazonaws.com/sitesusa/wp-content/uploads/sites/1041/2016/07/M3-Playbook-Test-Plan-Template.docx" TargetMode="External"/><Relationship Id="rId4" Type="http://schemas.openxmlformats.org/officeDocument/2006/relationships/hyperlink" Target="https://s3.amazonaws.com/sitesusa/wp-content/uploads/sites/1041/2017/08/Risk-Assessment-Tool.xlsm" TargetMode="External"/><Relationship Id="rId9" Type="http://schemas.openxmlformats.org/officeDocument/2006/relationships/hyperlink" Target="https://s3.amazonaws.com/sitesusa/wp-content/uploads/sites/1041/2016/07/M3-Playbook-Change-Request-Log-Template.docx" TargetMode="External"/><Relationship Id="rId14" Type="http://schemas.openxmlformats.org/officeDocument/2006/relationships/hyperlink" Target="https://s3.amazonaws.com/sitesusa/wp-content/uploads/sites/1041/2016/07/M3-Playbook-Communications-Plan-Template.xls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3.amazonaws.com/sitesusa/wp-content/uploads/sites/1041/2017/08/Risk-Assessment-Tool.xls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89"/>
          <p:cNvSpPr txBox="1">
            <a:spLocks noGrp="1"/>
          </p:cNvSpPr>
          <p:nvPr>
            <p:ph type="ctrTitle"/>
          </p:nvPr>
        </p:nvSpPr>
        <p:spPr>
          <a:xfrm>
            <a:off x="365759" y="2536797"/>
            <a:ext cx="7454265" cy="8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Phase 3 Tollgate Review Discussion Template</a:t>
            </a:r>
            <a:endParaRPr dirty="0"/>
          </a:p>
        </p:txBody>
      </p:sp>
      <p:sp>
        <p:nvSpPr>
          <p:cNvPr id="291" name="Google Shape;291;p89"/>
          <p:cNvSpPr txBox="1">
            <a:spLocks noGrp="1"/>
          </p:cNvSpPr>
          <p:nvPr>
            <p:ph type="subTitle" idx="1"/>
          </p:nvPr>
        </p:nvSpPr>
        <p:spPr>
          <a:xfrm>
            <a:off x="365759" y="3417950"/>
            <a:ext cx="7304547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GSA, Unified Shared Services Management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</a:pPr>
            <a:r>
              <a:rPr lang="en-US" sz="2000" b="0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Month, Year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5" name="Google Shape;375;p99"/>
          <p:cNvGraphicFramePr/>
          <p:nvPr/>
        </p:nvGraphicFramePr>
        <p:xfrm>
          <a:off x="365760" y="1849188"/>
          <a:ext cx="8512250" cy="4275705"/>
        </p:xfrm>
        <a:graphic>
          <a:graphicData uri="http://schemas.openxmlformats.org/drawingml/2006/table">
            <a:tbl>
              <a:tblPr>
                <a:noFill/>
                <a:tableStyleId>{FF9124A3-A9D9-4DCF-9059-7409478CDEA2}</a:tableStyleId>
              </a:tblPr>
              <a:tblGrid>
                <a:gridCol w="934175"/>
                <a:gridCol w="1057575"/>
                <a:gridCol w="557775"/>
                <a:gridCol w="603500"/>
                <a:gridCol w="603500"/>
                <a:gridCol w="603500"/>
                <a:gridCol w="731525"/>
                <a:gridCol w="1481075"/>
                <a:gridCol w="708350"/>
                <a:gridCol w="1231275"/>
              </a:tblGrid>
              <a:tr h="13095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Estimated Costs for Migration  and Operations and Maintenance (O&amp;M)</a:t>
                      </a:r>
                      <a:endParaRPr/>
                    </a:p>
                  </a:txBody>
                  <a:tcPr marL="5700" marR="5700" marT="57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6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Responsible Party (Provider, Agency, Other)</a:t>
                      </a:r>
                      <a:endParaRPr/>
                    </a:p>
                  </a:txBody>
                  <a:tcPr marL="5700" marR="5700" marT="57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Migration Cost Category / Work stream</a:t>
                      </a:r>
                      <a:endParaRPr/>
                    </a:p>
                  </a:txBody>
                  <a:tcPr marL="5700" marR="5700" marT="57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 N CPM</a:t>
                      </a:r>
                      <a:endParaRPr/>
                    </a:p>
                  </a:txBody>
                  <a:tcPr marL="5700" marR="5700" marT="57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 N+1 CPM</a:t>
                      </a:r>
                      <a:endParaRPr/>
                    </a:p>
                  </a:txBody>
                  <a:tcPr marL="5700" marR="5700" marT="57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 N+2 CPM</a:t>
                      </a:r>
                      <a:endParaRPr/>
                    </a:p>
                  </a:txBody>
                  <a:tcPr marL="5700" marR="5700" marT="57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 N+3 CPM</a:t>
                      </a:r>
                      <a:endParaRPr/>
                    </a:p>
                  </a:txBody>
                  <a:tcPr marL="5700" marR="5700" marT="57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CPM</a:t>
                      </a:r>
                      <a:endParaRPr sz="900" b="1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Cost Calculation</a:t>
                      </a:r>
                      <a:endParaRPr/>
                    </a:p>
                  </a:txBody>
                  <a:tcPr marL="5700" marR="5700" marT="57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Required FTEs</a:t>
                      </a:r>
                      <a:endParaRPr/>
                    </a:p>
                  </a:txBody>
                  <a:tcPr marL="5700" marR="5700" marT="57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Notes/Assumptions</a:t>
                      </a:r>
                      <a:endParaRPr/>
                    </a:p>
                  </a:txBody>
                  <a:tcPr marL="5700" marR="5700" marT="57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A6A6"/>
                    </a:solidFill>
                  </a:tcPr>
                </a:tc>
              </a:tr>
              <a:tr h="88950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6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 Management Support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5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Conversion Support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6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Change Mgmt./Train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5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Business Process Reengineering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5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Systems Engineering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6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&lt;Project or Organization Determined&gt;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5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Migration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25125">
                <a:tc gridSpan="10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5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Provider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&lt;Service Layer 1&gt;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5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Provider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&lt;Service Layer 2&gt;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5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Agency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&lt;Agency Cost&gt;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5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O&amp;M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5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Grand Total </a:t>
                      </a:r>
                      <a:endParaRPr/>
                    </a:p>
                  </a:txBody>
                  <a:tcPr marL="5700" marR="5700" marT="570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700" marR="5700" marT="5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5700" marR="5700" marT="5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76" name="Google Shape;376;p99"/>
          <p:cNvSpPr txBox="1">
            <a:spLocks noGrp="1"/>
          </p:cNvSpPr>
          <p:nvPr>
            <p:ph type="body" idx="1"/>
          </p:nvPr>
        </p:nvSpPr>
        <p:spPr>
          <a:xfrm>
            <a:off x="365760" y="689753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Provide the estimated cost based on the LCCE*.</a:t>
            </a:r>
            <a:endParaRPr sz="2000" b="0" i="0" u="none" strike="noStrike" cap="none">
              <a:solidFill>
                <a:srgbClr val="57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99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Life Cycle Cost Estimate</a:t>
            </a:r>
            <a:endParaRPr/>
          </a:p>
        </p:txBody>
      </p:sp>
      <p:sp>
        <p:nvSpPr>
          <p:cNvPr id="378" name="Google Shape;378;p99"/>
          <p:cNvSpPr txBox="1">
            <a:spLocks noGrp="1"/>
          </p:cNvSpPr>
          <p:nvPr>
            <p:ph type="body" idx="2"/>
          </p:nvPr>
        </p:nvSpPr>
        <p:spPr>
          <a:xfrm>
            <a:off x="358983" y="964693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Develop the life cycle cost information for Phase 3 based on any changes or refinement in scope of the program from when the Major IT Business Case was developed</a:t>
            </a:r>
            <a:endParaRPr sz="14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99"/>
          <p:cNvSpPr txBox="1"/>
          <p:nvPr/>
        </p:nvSpPr>
        <p:spPr>
          <a:xfrm rot="-2314511">
            <a:off x="2853269" y="4170483"/>
            <a:ext cx="32699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600"/>
              <a:buFont typeface="Arial"/>
              <a:buNone/>
            </a:pPr>
            <a:r>
              <a:rPr lang="en-US" sz="24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ILLUSTRATIVE</a:t>
            </a:r>
            <a:endParaRPr sz="2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80" name="Google Shape;380;p99"/>
          <p:cNvGraphicFramePr/>
          <p:nvPr/>
        </p:nvGraphicFramePr>
        <p:xfrm>
          <a:off x="6317690" y="6283334"/>
          <a:ext cx="2560325" cy="487700"/>
        </p:xfrm>
        <a:graphic>
          <a:graphicData uri="http://schemas.openxmlformats.org/drawingml/2006/table">
            <a:tbl>
              <a:tblPr firstRow="1" bandRow="1">
                <a:noFill/>
                <a:tableStyleId>{73393905-D836-4CC2-B628-312EB2ECF6C8}</a:tableStyleId>
              </a:tblPr>
              <a:tblGrid>
                <a:gridCol w="2560325"/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240725">
                <a:tc>
                  <a:txBody>
                    <a:bodyPr/>
                    <a:lstStyle/>
                    <a:p>
                      <a:pPr marL="114300" marR="0" lvl="0" indent="-114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LCCE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81" name="Google Shape;381;p99"/>
          <p:cNvSpPr txBox="1"/>
          <p:nvPr/>
        </p:nvSpPr>
        <p:spPr>
          <a:xfrm>
            <a:off x="373711" y="6297433"/>
            <a:ext cx="575674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174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75"/>
              <a:buFont typeface="Arial"/>
              <a:buChar char="‏"/>
            </a:pPr>
            <a:r>
              <a:rPr lang="en-US" sz="1100" b="0" i="0" u="none" strike="noStrike" cap="none">
                <a:solidFill>
                  <a:srgbClr val="313131"/>
                </a:solidFill>
                <a:latin typeface="Arial"/>
                <a:ea typeface="Arial"/>
                <a:cs typeface="Arial"/>
                <a:sym typeface="Arial"/>
              </a:rPr>
              <a:t>*To avoid duplication of effort, agencies are encouraged to use their existing budgetary documentation, when available, to provide cost estimates.</a:t>
            </a:r>
            <a:endParaRPr sz="1100" b="0" i="0" u="none" strike="noStrike" cap="none">
              <a:solidFill>
                <a:srgbClr val="31313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00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6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Provide an Organiza</a:t>
            </a:r>
            <a:r>
              <a:rPr lang="en-US" sz="2000" b="0" i="0" u="none" strike="noStrike" cap="none">
                <a:latin typeface="Arial"/>
                <a:ea typeface="Arial"/>
                <a:cs typeface="Arial"/>
                <a:sym typeface="Arial"/>
              </a:rPr>
              <a:t>tion Chart and indicate required number of </a:t>
            </a:r>
            <a:r>
              <a:rPr lang="en-US"/>
              <a:t>full time equivalents (FTEs)</a:t>
            </a:r>
            <a:r>
              <a:rPr lang="en-US" sz="2000" b="0" i="0" u="none" strike="noStrike" cap="none">
                <a:latin typeface="Arial"/>
                <a:ea typeface="Arial"/>
                <a:cs typeface="Arial"/>
                <a:sym typeface="Arial"/>
              </a:rPr>
              <a:t>/r</a:t>
            </a: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esources, existing resource gaps, and plan to fill resource gaps</a:t>
            </a:r>
            <a:endParaRPr/>
          </a:p>
        </p:txBody>
      </p:sp>
      <p:sp>
        <p:nvSpPr>
          <p:cNvPr id="387" name="Google Shape;387;p100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Human Resources/Staffing Plan Update (Customer)</a:t>
            </a:r>
            <a:endParaRPr/>
          </a:p>
        </p:txBody>
      </p:sp>
      <p:sp>
        <p:nvSpPr>
          <p:cNvPr id="388" name="Google Shape;388;p100"/>
          <p:cNvSpPr txBox="1">
            <a:spLocks noGrp="1"/>
          </p:cNvSpPr>
          <p:nvPr>
            <p:ph type="body" idx="2"/>
          </p:nvPr>
        </p:nvSpPr>
        <p:spPr>
          <a:xfrm>
            <a:off x="365760" y="1868762"/>
            <a:ext cx="8412600" cy="4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Consider including the following: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roles and responsibilities needed for the customer migration team for Phase 4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Total number of resources needed and total number of resources staffed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percentage of time required for each position on the customer migration team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Vacant positions and plan to fill each position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 each role, indicate if resources are in an acting in an acting, detailed, or contractor-filled position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89" name="Google Shape;389;p100"/>
          <p:cNvGraphicFramePr/>
          <p:nvPr/>
        </p:nvGraphicFramePr>
        <p:xfrm>
          <a:off x="6278119" y="6109703"/>
          <a:ext cx="2743200" cy="493350"/>
        </p:xfrm>
        <a:graphic>
          <a:graphicData uri="http://schemas.openxmlformats.org/drawingml/2006/table">
            <a:tbl>
              <a:tblPr firstRow="1" bandRow="1">
                <a:noFill/>
                <a:tableStyleId>{73393905-D836-4CC2-B628-312EB2ECF6C8}</a:tableStyleId>
              </a:tblPr>
              <a:tblGrid>
                <a:gridCol w="2743200"/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Human Resources/Staffing Plan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01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Provide an Organization Chart and indicate required </a:t>
            </a:r>
            <a:r>
              <a:rPr lang="en-US" sz="2000" b="0" i="0" u="none" strike="noStrike" cap="none">
                <a:latin typeface="Arial"/>
                <a:ea typeface="Arial"/>
                <a:cs typeface="Arial"/>
                <a:sym typeface="Arial"/>
              </a:rPr>
              <a:t>number of </a:t>
            </a:r>
            <a:r>
              <a:rPr lang="en-US"/>
              <a:t>full time equivalents (FTEs)</a:t>
            </a:r>
            <a:r>
              <a:rPr lang="en-US" sz="2000" b="0" i="0" u="none" strike="noStrike" cap="none">
                <a:latin typeface="Arial"/>
                <a:ea typeface="Arial"/>
                <a:cs typeface="Arial"/>
                <a:sym typeface="Arial"/>
              </a:rPr>
              <a:t>/resources, existing resource gap</a:t>
            </a: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s, and plan to fill resource gaps</a:t>
            </a:r>
            <a:endParaRPr/>
          </a:p>
        </p:txBody>
      </p:sp>
      <p:sp>
        <p:nvSpPr>
          <p:cNvPr id="395" name="Google Shape;395;p101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Human Resources/Staffing Plan Update (Provider)</a:t>
            </a:r>
            <a:endParaRPr/>
          </a:p>
        </p:txBody>
      </p:sp>
      <p:sp>
        <p:nvSpPr>
          <p:cNvPr id="396" name="Google Shape;396;p101"/>
          <p:cNvSpPr txBox="1">
            <a:spLocks noGrp="1"/>
          </p:cNvSpPr>
          <p:nvPr>
            <p:ph type="body" idx="2"/>
          </p:nvPr>
        </p:nvSpPr>
        <p:spPr>
          <a:xfrm>
            <a:off x="365710" y="1868762"/>
            <a:ext cx="8412600" cy="4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Consider including the following: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roles and responsibilities needed for the provider migration team for Phase 4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Total number of resources needed and total number of resources staffed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percentage of time required for each position on the provider migration team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Vacant positions and plan to fill each position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 each role, indicate if resources are in an acting in an acting, detailed, or contractor-filled position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97" name="Google Shape;397;p101"/>
          <p:cNvGraphicFramePr/>
          <p:nvPr/>
        </p:nvGraphicFramePr>
        <p:xfrm>
          <a:off x="6278119" y="6109703"/>
          <a:ext cx="2743200" cy="493350"/>
        </p:xfrm>
        <a:graphic>
          <a:graphicData uri="http://schemas.openxmlformats.org/drawingml/2006/table">
            <a:tbl>
              <a:tblPr firstRow="1" bandRow="1">
                <a:noFill/>
                <a:tableStyleId>{73393905-D836-4CC2-B628-312EB2ECF6C8}</a:tableStyleId>
              </a:tblPr>
              <a:tblGrid>
                <a:gridCol w="2743200"/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Human Resources/Staffing Plan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02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Provide the details around planned and awarded procurements to support the migration</a:t>
            </a:r>
            <a:endParaRPr/>
          </a:p>
        </p:txBody>
      </p:sp>
      <p:sp>
        <p:nvSpPr>
          <p:cNvPr id="403" name="Google Shape;403;p102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Procurement Approach (Customer)</a:t>
            </a:r>
            <a:endParaRPr/>
          </a:p>
        </p:txBody>
      </p:sp>
      <p:sp>
        <p:nvSpPr>
          <p:cNvPr id="404" name="Google Shape;404;p102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Consider including planned and awarded procurements, including the provider Requests for Proposal (RFPs) (Commercial only) using the table below: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r>
              <a:rPr lang="en-US" sz="1400" i="1"/>
              <a:t>Have </a:t>
            </a:r>
            <a:r>
              <a:rPr lang="en-US" sz="1400" i="1">
                <a:solidFill>
                  <a:srgbClr val="575757"/>
                </a:solidFill>
              </a:rPr>
              <a:t>Operations and Maintenance (O&amp;M) Service Level Agreements (SLAs) be</a:t>
            </a:r>
            <a:r>
              <a:rPr lang="en-US" sz="1400" i="1"/>
              <a:t>en defined?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i="1"/>
          </a:p>
        </p:txBody>
      </p:sp>
      <p:graphicFrame>
        <p:nvGraphicFramePr>
          <p:cNvPr id="405" name="Google Shape;405;p102"/>
          <p:cNvGraphicFramePr/>
          <p:nvPr/>
        </p:nvGraphicFramePr>
        <p:xfrm>
          <a:off x="6278119" y="6109703"/>
          <a:ext cx="2743200" cy="493350"/>
        </p:xfrm>
        <a:graphic>
          <a:graphicData uri="http://schemas.openxmlformats.org/drawingml/2006/table">
            <a:tbl>
              <a:tblPr firstRow="1" bandRow="1">
                <a:noFill/>
                <a:tableStyleId>{73393905-D836-4CC2-B628-312EB2ECF6C8}</a:tableStyleId>
              </a:tblPr>
              <a:tblGrid>
                <a:gridCol w="2743200"/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Procurement Plan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406" name="Google Shape;406;p102"/>
          <p:cNvGraphicFramePr/>
          <p:nvPr/>
        </p:nvGraphicFramePr>
        <p:xfrm>
          <a:off x="347632" y="2224075"/>
          <a:ext cx="8412450" cy="2509240"/>
        </p:xfrm>
        <a:graphic>
          <a:graphicData uri="http://schemas.openxmlformats.org/drawingml/2006/table">
            <a:tbl>
              <a:tblPr firstRow="1" bandRow="1">
                <a:noFill/>
                <a:tableStyleId>{73393905-D836-4CC2-B628-312EB2ECF6C8}</a:tableStyleId>
              </a:tblPr>
              <a:tblGrid>
                <a:gridCol w="2575625"/>
                <a:gridCol w="1287825"/>
                <a:gridCol w="1137250"/>
                <a:gridCol w="1137250"/>
                <a:gridCol w="1137250"/>
                <a:gridCol w="1137250"/>
              </a:tblGrid>
              <a:tr h="157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Planned Procurement (including Scope)</a:t>
                      </a:r>
                      <a:endParaRPr/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Acquisition Strategy</a:t>
                      </a:r>
                      <a:endParaRPr/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Status*</a:t>
                      </a:r>
                      <a:endParaRPr/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Planned Contract Value</a:t>
                      </a:r>
                      <a:endParaRPr/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Expected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Award Date</a:t>
                      </a:r>
                      <a:endParaRPr/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Expected</a:t>
                      </a:r>
                      <a:r>
                        <a:rPr lang="en-US" sz="11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Period of Performance </a:t>
                      </a:r>
                      <a:endParaRPr/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34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75"/>
                        <a:buFont typeface="Noto Sans Symbols"/>
                        <a:buNone/>
                      </a:pPr>
                      <a:r>
                        <a:rPr lang="en-US" sz="1100" b="1" i="1" u="none" strike="noStrike" cap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 Conversion: </a:t>
                      </a:r>
                      <a:r>
                        <a:rPr lang="en-US" sz="1100" b="0" i="1" u="none" strike="noStrike" cap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Provide services to extract and translate data from legacy application…</a:t>
                      </a:r>
                      <a:endParaRPr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4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4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4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4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407" name="Google Shape;407;p102"/>
          <p:cNvSpPr txBox="1"/>
          <p:nvPr/>
        </p:nvSpPr>
        <p:spPr>
          <a:xfrm rot="-2314511">
            <a:off x="2918884" y="3548835"/>
            <a:ext cx="326997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600"/>
              <a:buFont typeface="Arial"/>
              <a:buNone/>
            </a:pPr>
            <a:r>
              <a:rPr lang="en-US" sz="24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ILLUSTRATIVE</a:t>
            </a:r>
            <a:endParaRPr/>
          </a:p>
        </p:txBody>
      </p:sp>
      <p:sp>
        <p:nvSpPr>
          <p:cNvPr id="408" name="Google Shape;408;p102"/>
          <p:cNvSpPr txBox="1"/>
          <p:nvPr/>
        </p:nvSpPr>
        <p:spPr>
          <a:xfrm>
            <a:off x="347632" y="4761896"/>
            <a:ext cx="8899538" cy="15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15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"/>
              <a:buFont typeface="Arial"/>
              <a:buChar char="‏"/>
            </a:pPr>
            <a:r>
              <a:rPr lang="en-US" sz="10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*Statuses may include: Early Planning, Requirements Defined, RFP Released, Award Complete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03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Provide the details around planned and awarded procurements to support the migration</a:t>
            </a:r>
            <a:endParaRPr/>
          </a:p>
        </p:txBody>
      </p:sp>
      <p:sp>
        <p:nvSpPr>
          <p:cNvPr id="414" name="Google Shape;414;p103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Procurement Approach (Provider, Federal)</a:t>
            </a:r>
            <a:endParaRPr/>
          </a:p>
        </p:txBody>
      </p:sp>
      <p:sp>
        <p:nvSpPr>
          <p:cNvPr id="415" name="Google Shape;415;p103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Consider providing planned and awarded procurements using the table below: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16" name="Google Shape;416;p103"/>
          <p:cNvGraphicFramePr/>
          <p:nvPr/>
        </p:nvGraphicFramePr>
        <p:xfrm>
          <a:off x="6278119" y="6109703"/>
          <a:ext cx="2743200" cy="493350"/>
        </p:xfrm>
        <a:graphic>
          <a:graphicData uri="http://schemas.openxmlformats.org/drawingml/2006/table">
            <a:tbl>
              <a:tblPr firstRow="1" bandRow="1">
                <a:noFill/>
                <a:tableStyleId>{73393905-D836-4CC2-B628-312EB2ECF6C8}</a:tableStyleId>
              </a:tblPr>
              <a:tblGrid>
                <a:gridCol w="2743200"/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Procurement Plan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417" name="Google Shape;417;p103"/>
          <p:cNvGraphicFramePr/>
          <p:nvPr/>
        </p:nvGraphicFramePr>
        <p:xfrm>
          <a:off x="347632" y="2224075"/>
          <a:ext cx="8412450" cy="2509240"/>
        </p:xfrm>
        <a:graphic>
          <a:graphicData uri="http://schemas.openxmlformats.org/drawingml/2006/table">
            <a:tbl>
              <a:tblPr firstRow="1" bandRow="1">
                <a:noFill/>
                <a:tableStyleId>{73393905-D836-4CC2-B628-312EB2ECF6C8}</a:tableStyleId>
              </a:tblPr>
              <a:tblGrid>
                <a:gridCol w="2575625"/>
                <a:gridCol w="1287825"/>
                <a:gridCol w="1137250"/>
                <a:gridCol w="1137250"/>
                <a:gridCol w="1137250"/>
                <a:gridCol w="1137250"/>
              </a:tblGrid>
              <a:tr h="157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Planned Procurement (including Scope)</a:t>
                      </a:r>
                      <a:endParaRPr/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Acquisition Strategy</a:t>
                      </a:r>
                      <a:endParaRPr/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Status*</a:t>
                      </a:r>
                      <a:endParaRPr/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Planned Contract Value</a:t>
                      </a:r>
                      <a:endParaRPr/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Expected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Award Date</a:t>
                      </a:r>
                      <a:endParaRPr/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Expected</a:t>
                      </a:r>
                      <a:r>
                        <a:rPr lang="en-US" sz="11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Period of Performance </a:t>
                      </a:r>
                      <a:endParaRPr/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34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75"/>
                        <a:buFont typeface="Noto Sans Symbols"/>
                        <a:buNone/>
                      </a:pPr>
                      <a:r>
                        <a:rPr lang="en-US" sz="1100" b="1" i="1" u="none" strike="noStrike" cap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 Conversion: </a:t>
                      </a:r>
                      <a:r>
                        <a:rPr lang="en-US" sz="1100" b="0" i="1" u="none" strike="noStrike" cap="non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Provide services to extract and translate data from legacy application…</a:t>
                      </a:r>
                      <a:endParaRPr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i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4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1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4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4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4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418" name="Google Shape;418;p103"/>
          <p:cNvSpPr txBox="1"/>
          <p:nvPr/>
        </p:nvSpPr>
        <p:spPr>
          <a:xfrm rot="-2314511">
            <a:off x="2918884" y="3548835"/>
            <a:ext cx="326997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600"/>
              <a:buFont typeface="Arial"/>
              <a:buNone/>
            </a:pPr>
            <a:r>
              <a:rPr lang="en-US" sz="24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ILLUSTRATIVE</a:t>
            </a:r>
            <a:endParaRPr/>
          </a:p>
        </p:txBody>
      </p:sp>
      <p:sp>
        <p:nvSpPr>
          <p:cNvPr id="419" name="Google Shape;419;p103"/>
          <p:cNvSpPr txBox="1"/>
          <p:nvPr/>
        </p:nvSpPr>
        <p:spPr>
          <a:xfrm>
            <a:off x="347632" y="4761896"/>
            <a:ext cx="8899538" cy="15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15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"/>
              <a:buFont typeface="Arial"/>
              <a:buChar char="‏"/>
            </a:pPr>
            <a:r>
              <a:rPr lang="en-US" sz="10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*Statuses may include: Early Planning, Requirements Defined, RFP Released, Award Complete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04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Describe the approach and strategy for change management, communications, and stakeholder management</a:t>
            </a:r>
            <a:endParaRPr/>
          </a:p>
        </p:txBody>
      </p:sp>
      <p:sp>
        <p:nvSpPr>
          <p:cNvPr id="426" name="Google Shape;426;p104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778239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Change Management and Communications Approach</a:t>
            </a:r>
            <a:endParaRPr/>
          </a:p>
        </p:txBody>
      </p:sp>
      <p:sp>
        <p:nvSpPr>
          <p:cNvPr id="427" name="Google Shape;427;p104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Consider providing updates to the following: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stakeholders that will be impacted by the migration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change management activities that are planned for the program lifecycle with activity owners for the following:</a:t>
            </a:r>
            <a:endParaRPr/>
          </a:p>
          <a:p>
            <a:pPr marL="488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Business Process Re-engineering</a:t>
            </a:r>
            <a:endParaRPr/>
          </a:p>
          <a:p>
            <a:pPr marL="488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Communications</a:t>
            </a:r>
            <a:endParaRPr/>
          </a:p>
          <a:p>
            <a:pPr marL="488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Workforce Alignment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28" name="Google Shape;428;p104"/>
          <p:cNvGraphicFramePr/>
          <p:nvPr/>
        </p:nvGraphicFramePr>
        <p:xfrm>
          <a:off x="6278119" y="6109703"/>
          <a:ext cx="2743200" cy="493350"/>
        </p:xfrm>
        <a:graphic>
          <a:graphicData uri="http://schemas.openxmlformats.org/drawingml/2006/table">
            <a:tbl>
              <a:tblPr firstRow="1" bandRow="1">
                <a:noFill/>
                <a:tableStyleId>{73393905-D836-4CC2-B628-312EB2ECF6C8}</a:tableStyleId>
              </a:tblPr>
              <a:tblGrid>
                <a:gridCol w="2743200"/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Communications Plan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05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Describe the program’s training approach including delivery method, schedule dependencies, and post Go-Live support</a:t>
            </a:r>
            <a:endParaRPr/>
          </a:p>
        </p:txBody>
      </p:sp>
      <p:sp>
        <p:nvSpPr>
          <p:cNvPr id="434" name="Google Shape;434;p105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Training Approach</a:t>
            </a:r>
            <a:endParaRPr/>
          </a:p>
        </p:txBody>
      </p:sp>
      <p:sp>
        <p:nvSpPr>
          <p:cNvPr id="435" name="Google Shape;435;p105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Consider including information on: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</a:pPr>
            <a:endParaRPr sz="14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Training roles and responsibilities between the customer and provider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curriculum, delivery method(s), and number of end users to be trained for each topic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approach to post-Go-Live support (e.g., refresher training offered by provider, centrally stored recorded trainings)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36" name="Google Shape;436;p105"/>
          <p:cNvGraphicFramePr/>
          <p:nvPr/>
        </p:nvGraphicFramePr>
        <p:xfrm>
          <a:off x="6278119" y="6109703"/>
          <a:ext cx="2743200" cy="493350"/>
        </p:xfrm>
        <a:graphic>
          <a:graphicData uri="http://schemas.openxmlformats.org/drawingml/2006/table">
            <a:tbl>
              <a:tblPr firstRow="1" bandRow="1">
                <a:noFill/>
                <a:tableStyleId>{73393905-D836-4CC2-B628-312EB2ECF6C8}</a:tableStyleId>
              </a:tblPr>
              <a:tblGrid>
                <a:gridCol w="2743200"/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Training Plan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06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Describe the help desk strategy for </a:t>
            </a:r>
            <a:r>
              <a:rPr lang="en-US"/>
              <a:t>Operations and Maintenance (O&amp;M)</a:t>
            </a:r>
            <a:endParaRPr/>
          </a:p>
        </p:txBody>
      </p:sp>
      <p:sp>
        <p:nvSpPr>
          <p:cNvPr id="442" name="Google Shape;442;p106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Help Desk Approach</a:t>
            </a:r>
            <a:endParaRPr/>
          </a:p>
        </p:txBody>
      </p:sp>
      <p:sp>
        <p:nvSpPr>
          <p:cNvPr id="443" name="Google Shape;443;p106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Consider providing an overview of the following: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services that will be acquired from the provider for help desk support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strategy for tiering help desk support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approach to escalating inquiries, incidents, and issues</a:t>
            </a:r>
            <a:endParaRPr/>
          </a:p>
        </p:txBody>
      </p:sp>
      <p:graphicFrame>
        <p:nvGraphicFramePr>
          <p:cNvPr id="444" name="Google Shape;444;p106"/>
          <p:cNvGraphicFramePr/>
          <p:nvPr/>
        </p:nvGraphicFramePr>
        <p:xfrm>
          <a:off x="6278119" y="6109703"/>
          <a:ext cx="2743200" cy="493350"/>
        </p:xfrm>
        <a:graphic>
          <a:graphicData uri="http://schemas.openxmlformats.org/drawingml/2006/table">
            <a:tbl>
              <a:tblPr firstRow="1" bandRow="1">
                <a:noFill/>
                <a:tableStyleId>{73393905-D836-4CC2-B628-312EB2ECF6C8}</a:tableStyleId>
              </a:tblPr>
              <a:tblGrid>
                <a:gridCol w="2743200"/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Integrated Help Desk Plan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07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Provide an overview of the data management and quality approach including an overview of findings from the initial data assessment</a:t>
            </a:r>
            <a:endParaRPr/>
          </a:p>
        </p:txBody>
      </p:sp>
      <p:sp>
        <p:nvSpPr>
          <p:cNvPr id="450" name="Google Shape;450;p107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Data Management/Data Quality Approach</a:t>
            </a:r>
            <a:endParaRPr/>
          </a:p>
        </p:txBody>
      </p:sp>
      <p:sp>
        <p:nvSpPr>
          <p:cNvPr id="451" name="Google Shape;451;p107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Provide updates to the following: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results of your data quality assessment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Data cleansing activities that have already begun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timeline for future data cleansing activities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Success criteria used to measure data quality</a:t>
            </a:r>
            <a:endParaRPr/>
          </a:p>
        </p:txBody>
      </p:sp>
      <p:graphicFrame>
        <p:nvGraphicFramePr>
          <p:cNvPr id="452" name="Google Shape;452;p107"/>
          <p:cNvGraphicFramePr/>
          <p:nvPr/>
        </p:nvGraphicFramePr>
        <p:xfrm>
          <a:off x="6278119" y="6109703"/>
          <a:ext cx="2743200" cy="640100"/>
        </p:xfrm>
        <a:graphic>
          <a:graphicData uri="http://schemas.openxmlformats.org/drawingml/2006/table">
            <a:tbl>
              <a:tblPr firstRow="1" bandRow="1">
                <a:noFill/>
                <a:tableStyleId>{73393905-D836-4CC2-B628-312EB2ECF6C8}</a:tableStyleId>
              </a:tblPr>
              <a:tblGrid>
                <a:gridCol w="2743200"/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Data Governance Model</a:t>
                      </a:r>
                      <a:endParaRPr/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Data Cleansing Plan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08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Describe the integrated program’s governance model </a:t>
            </a:r>
            <a:endParaRPr/>
          </a:p>
        </p:txBody>
      </p:sp>
      <p:sp>
        <p:nvSpPr>
          <p:cNvPr id="458" name="Google Shape;458;p108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Integrated Program Governance Model</a:t>
            </a:r>
            <a:endParaRPr/>
          </a:p>
        </p:txBody>
      </p:sp>
      <p:sp>
        <p:nvSpPr>
          <p:cNvPr id="459" name="Google Shape;459;p108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 providing the following: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governance structure, which identifies the roles, responsibilities, and which offices are represented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description of integration points between customer and provider governance groups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process, cadence, and timeline to make decisions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process and criteria used to escalate decisions, issues, and risks</a:t>
            </a:r>
            <a:endParaRPr/>
          </a:p>
        </p:txBody>
      </p:sp>
      <p:graphicFrame>
        <p:nvGraphicFramePr>
          <p:cNvPr id="460" name="Google Shape;460;p108"/>
          <p:cNvGraphicFramePr/>
          <p:nvPr/>
        </p:nvGraphicFramePr>
        <p:xfrm>
          <a:off x="6278119" y="6109703"/>
          <a:ext cx="2743200" cy="493350"/>
        </p:xfrm>
        <a:graphic>
          <a:graphicData uri="http://schemas.openxmlformats.org/drawingml/2006/table">
            <a:tbl>
              <a:tblPr firstRow="1" bandRow="1">
                <a:noFill/>
                <a:tableStyleId>{73393905-D836-4CC2-B628-312EB2ECF6C8}</a:tableStyleId>
              </a:tblPr>
              <a:tblGrid>
                <a:gridCol w="2743200"/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Governance Charter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90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This template is intended to guide a Tollgate Review discussion between a Customer, USSM, and the Tollgate review team</a:t>
            </a:r>
            <a:endParaRPr/>
          </a:p>
        </p:txBody>
      </p:sp>
      <p:sp>
        <p:nvSpPr>
          <p:cNvPr id="298" name="Google Shape;298;p90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Questions to be Answered</a:t>
            </a:r>
            <a:endParaRPr/>
          </a:p>
        </p:txBody>
      </p:sp>
      <p:sp>
        <p:nvSpPr>
          <p:cNvPr id="299" name="Google Shape;299;p90"/>
          <p:cNvSpPr/>
          <p:nvPr/>
        </p:nvSpPr>
        <p:spPr>
          <a:xfrm rot="-5400000" flipH="1">
            <a:off x="-1346775" y="3335825"/>
            <a:ext cx="3636900" cy="456600"/>
          </a:xfrm>
          <a:prstGeom prst="chevron">
            <a:avLst>
              <a:gd name="adj" fmla="val 32555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5"/>
              <a:buFont typeface="Arial Narrow"/>
              <a:buNone/>
            </a:pPr>
            <a:r>
              <a:rPr lang="en-US" sz="15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3. Engagement</a:t>
            </a:r>
            <a:endParaRPr/>
          </a:p>
        </p:txBody>
      </p:sp>
      <p:graphicFrame>
        <p:nvGraphicFramePr>
          <p:cNvPr id="300" name="Google Shape;300;p90"/>
          <p:cNvGraphicFramePr/>
          <p:nvPr/>
        </p:nvGraphicFramePr>
        <p:xfrm>
          <a:off x="828712" y="1434061"/>
          <a:ext cx="8021075" cy="3961120"/>
        </p:xfrm>
        <a:graphic>
          <a:graphicData uri="http://schemas.openxmlformats.org/drawingml/2006/table">
            <a:tbl>
              <a:tblPr firstRow="1" bandRow="1">
                <a:noFill/>
                <a:tableStyleId>{73393905-D836-4CC2-B628-312EB2ECF6C8}</a:tableStyleId>
              </a:tblPr>
              <a:tblGrid>
                <a:gridCol w="208300"/>
                <a:gridCol w="5604050"/>
                <a:gridCol w="2208725"/>
              </a:tblGrid>
              <a:tr h="3278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75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chemeClr val="lt1"/>
                          </a:solidFill>
                        </a:rPr>
                        <a:t>Questions to Be Answered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75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chemeClr val="lt1"/>
                          </a:solidFill>
                        </a:rPr>
                        <a:t>Reviewers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468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Are the fit-gap analysis results in alignment with maintaining standard solutions to the extent possible?</a:t>
                      </a:r>
                      <a:endParaRPr/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Service Area Managing Partner </a:t>
                      </a:r>
                      <a:endParaRPr strike="sngStrik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341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How inclusive is the risk analysis?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How inclusive is the integrated master schedule? </a:t>
                      </a: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 the schedule realistic and achievable?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Is the selected provider </a:t>
                      </a: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adequately resourced and prepared </a:t>
                      </a: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to support the new customer </a:t>
                      </a: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 the migration phases?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 the customer adequately resourced and is the organization ready to begin the migration phase? 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Are the scope of services and migration phase roles and responsibilities adequately defined and understood between customer and provider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Are migration and O&amp;M service level agreements adequate to maintain performance requirements?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Does the program have adequate plans to mitigate key risks and issues?</a:t>
                      </a:r>
                      <a:endParaRPr/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 u="none" strike="noStrike" cap="none"/>
                        <a:t>USSM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68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u="none" strike="noStrike" cap="none"/>
                        <a:t>Has the </a:t>
                      </a:r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Life Cycle Cost Estimate (LCCE) </a:t>
                      </a:r>
                      <a:r>
                        <a:rPr lang="en-US" sz="1200" u="none" strike="noStrike" cap="none"/>
                        <a:t>been updated to reflect business requirements, and is it reasonable?</a:t>
                      </a:r>
                      <a:endParaRPr/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Resource Management Office (RMO) (C&amp;P); USSM; Office of the Federal Chief Information Officer (OFCIO)</a:t>
                      </a:r>
                      <a:endParaRPr sz="120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09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Describe the overall lessons learned from the Engagement Phase </a:t>
            </a:r>
            <a:endParaRPr/>
          </a:p>
        </p:txBody>
      </p:sp>
      <p:sp>
        <p:nvSpPr>
          <p:cNvPr id="466" name="Google Shape;466;p109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Lessons Learned</a:t>
            </a:r>
            <a:endParaRPr/>
          </a:p>
        </p:txBody>
      </p:sp>
      <p:sp>
        <p:nvSpPr>
          <p:cNvPr id="467" name="Google Shape;467;p109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Consider providing an overview of: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worked well during the phase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could be improved during future implementations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Recommendations to be incorporated for the Migration phase</a:t>
            </a:r>
            <a:endParaRPr/>
          </a:p>
        </p:txBody>
      </p:sp>
      <p:graphicFrame>
        <p:nvGraphicFramePr>
          <p:cNvPr id="468" name="Google Shape;468;p109"/>
          <p:cNvGraphicFramePr/>
          <p:nvPr/>
        </p:nvGraphicFramePr>
        <p:xfrm>
          <a:off x="6278119" y="6109703"/>
          <a:ext cx="2743200" cy="493350"/>
        </p:xfrm>
        <a:graphic>
          <a:graphicData uri="http://schemas.openxmlformats.org/drawingml/2006/table">
            <a:tbl>
              <a:tblPr firstRow="1" bandRow="1">
                <a:noFill/>
                <a:tableStyleId>{73393905-D836-4CC2-B628-312EB2ECF6C8}</a:tableStyleId>
              </a:tblPr>
              <a:tblGrid>
                <a:gridCol w="2743200"/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24950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Lessons Learned Report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10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Please describe the activities planned for the next 30, 60, and 90 days</a:t>
            </a:r>
            <a:endParaRPr/>
          </a:p>
        </p:txBody>
      </p:sp>
      <p:sp>
        <p:nvSpPr>
          <p:cNvPr id="474" name="Google Shape;474;p110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Next Steps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91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This template is intended to guide a Tollgate Review Discussion between a Customer, USSM, and the Tollgate review team</a:t>
            </a:r>
            <a:endParaRPr/>
          </a:p>
        </p:txBody>
      </p:sp>
      <p:sp>
        <p:nvSpPr>
          <p:cNvPr id="307" name="Google Shape;307;p91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Instructions for Completing This Template </a:t>
            </a:r>
            <a:endParaRPr/>
          </a:p>
        </p:txBody>
      </p:sp>
      <p:sp>
        <p:nvSpPr>
          <p:cNvPr id="308" name="Google Shape;308;p91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 use this template: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Use the source documents included within each slide to develop summary-level information that will help guide the Tollgate review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 prepared to discuss specific questions/content included on each slide before or during the Tollgate review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Once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complete, send this template and required documentation to the USSM M3 team (</a:t>
            </a: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USSM.M3@gsa.gov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to sc</a:t>
            </a: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hedule a Tollgate review meeting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Direct any questions on content or information that should be included in this presentation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USSM M3 team (</a:t>
            </a: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USSM.M3@gsa.gov</a:t>
            </a: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92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6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Arial"/>
              <a:buNone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Documentation Required for Phase 3 Tollgate Review</a:t>
            </a:r>
            <a:endParaRPr/>
          </a:p>
        </p:txBody>
      </p:sp>
      <p:sp>
        <p:nvSpPr>
          <p:cNvPr id="315" name="Google Shape;315;p92"/>
          <p:cNvSpPr txBox="1">
            <a:spLocks noGrp="1"/>
          </p:cNvSpPr>
          <p:nvPr>
            <p:ph type="body" idx="1"/>
          </p:nvPr>
        </p:nvSpPr>
        <p:spPr>
          <a:xfrm>
            <a:off x="381000" y="609600"/>
            <a:ext cx="84126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BC00"/>
              </a:buClr>
              <a:buSzPts val="4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The following documentation is required in guiding a discussion to demonstrate readiness and gain approval for Phase 3. Agencies purchasing transaction processing services only will identify relevant activities and artifacts for their project using the </a:t>
            </a:r>
            <a:r>
              <a:rPr lang="en-US" sz="1600" b="0" i="0" u="sng" strike="noStrike" cap="none" dirty="0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3"/>
              </a:rPr>
              <a:t>M3 </a:t>
            </a:r>
            <a:r>
              <a:rPr lang="en-US" sz="1600" b="0" i="0" u="sng" strike="noStrike" cap="none" dirty="0">
                <a:solidFill>
                  <a:schemeClr val="accent3"/>
                </a:solidFill>
                <a:latin typeface="Arial Narrow"/>
                <a:ea typeface="Arial Narrow"/>
                <a:cs typeface="Arial Narrow"/>
                <a:sym typeface="Arial Narrow"/>
                <a:hlinkClick r:id="rId3"/>
              </a:rPr>
              <a:t>Ser</a:t>
            </a:r>
            <a:r>
              <a:rPr lang="en-US" sz="1600" u="sng" dirty="0">
                <a:solidFill>
                  <a:schemeClr val="accent3"/>
                </a:solidFill>
                <a:latin typeface="Arial Narrow"/>
                <a:ea typeface="Arial Narrow"/>
                <a:cs typeface="Arial Narrow"/>
                <a:sym typeface="Arial Narrow"/>
                <a:hlinkClick r:id="rId3"/>
              </a:rPr>
              <a:t>vices </a:t>
            </a:r>
            <a:r>
              <a:rPr lang="en-US" sz="1600" b="0" i="0" u="sng" strike="noStrike" cap="none" dirty="0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3"/>
              </a:rPr>
              <a:t>Tailoring Guide</a:t>
            </a:r>
            <a:r>
              <a:rPr lang="en-US" sz="1600" b="0" i="0" u="none" strike="noStrike" cap="none" dirty="0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 dirty="0"/>
          </a:p>
        </p:txBody>
      </p:sp>
      <p:graphicFrame>
        <p:nvGraphicFramePr>
          <p:cNvPr id="316" name="Google Shape;316;p92"/>
          <p:cNvGraphicFramePr/>
          <p:nvPr/>
        </p:nvGraphicFramePr>
        <p:xfrm>
          <a:off x="4632007" y="1370816"/>
          <a:ext cx="4141200" cy="4233050"/>
        </p:xfrm>
        <a:graphic>
          <a:graphicData uri="http://schemas.openxmlformats.org/drawingml/2006/table">
            <a:tbl>
              <a:tblPr>
                <a:noFill/>
                <a:tableStyleId>{0A5EFC70-273C-4643-85BE-EEDBF480354D}</a:tableStyleId>
              </a:tblPr>
              <a:tblGrid>
                <a:gridCol w="3758350"/>
                <a:gridCol w="382850"/>
              </a:tblGrid>
              <a:tr h="2510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 Narrow"/>
                        <a:buNone/>
                      </a:pPr>
                      <a:r>
                        <a:rPr lang="en-US" sz="1100" b="1" u="none" strike="noStrike" cap="non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Information Contained in Tollgate Review Discussion</a:t>
                      </a:r>
                      <a:endParaRPr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71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82050">
                <a:tc>
                  <a:txBody>
                    <a:bodyPr/>
                    <a:lstStyle/>
                    <a:p>
                      <a:pPr marL="3429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lang="en-US" sz="900" b="0" i="0" u="non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M3 </a:t>
                      </a: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</a:t>
                      </a:r>
                      <a:r>
                        <a:rPr lang="en-US" sz="9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isk Assessment</a:t>
                      </a:r>
                      <a:r>
                        <a:rPr lang="en-US" sz="9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Tool</a:t>
                      </a:r>
                      <a:endParaRPr>
                        <a:solidFill>
                          <a:srgbClr val="00FF00"/>
                        </a:solidFill>
                      </a:endParaRPr>
                    </a:p>
                    <a:p>
                      <a:pPr marL="3429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lang="en-US" sz="900" b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Target State Solution Scope</a:t>
                      </a:r>
                      <a:endParaRPr/>
                    </a:p>
                    <a:p>
                      <a:pPr marL="3429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lang="en-US" sz="900" b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Fit-Gap Analysis</a:t>
                      </a:r>
                      <a:endParaRPr/>
                    </a:p>
                    <a:p>
                      <a:pPr marL="3429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lang="en-US" sz="900" b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Migration Plan, Schedule, and Release Approach</a:t>
                      </a:r>
                      <a:endParaRPr/>
                    </a:p>
                    <a:p>
                      <a:pPr marL="3429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lang="en-US" sz="900" b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Top Risks</a:t>
                      </a:r>
                      <a:endParaRPr/>
                    </a:p>
                    <a:p>
                      <a:pPr marL="3429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lang="en-US" sz="900" b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LCCE</a:t>
                      </a:r>
                      <a:endParaRPr/>
                    </a:p>
                    <a:p>
                      <a:pPr marL="3429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lang="en-US" sz="900" b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HR/Staffing Plan (Customer)</a:t>
                      </a:r>
                      <a:endParaRPr/>
                    </a:p>
                    <a:p>
                      <a:pPr marL="3429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lang="en-US" sz="900" b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HR/Staffing Plan (Provider)</a:t>
                      </a:r>
                      <a:endParaRPr/>
                    </a:p>
                    <a:p>
                      <a:pPr marL="3429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lang="en-US" sz="900" b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Procurement Approach (Customer)</a:t>
                      </a:r>
                      <a:endParaRPr/>
                    </a:p>
                    <a:p>
                      <a:pPr marL="3429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lang="en-US" sz="900" b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Procurement Approach (Provider, Federal) </a:t>
                      </a:r>
                      <a:endParaRPr/>
                    </a:p>
                    <a:p>
                      <a:pPr marL="3429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lang="en-US" sz="900" b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Change Management and Communications Approach </a:t>
                      </a:r>
                      <a:endParaRPr/>
                    </a:p>
                    <a:p>
                      <a:pPr marL="3429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lang="en-US" sz="900" b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Training Approach </a:t>
                      </a:r>
                      <a:endParaRPr/>
                    </a:p>
                    <a:p>
                      <a:pPr marL="3429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lang="en-US" sz="900" b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Contact Center Approach</a:t>
                      </a:r>
                      <a:endParaRPr/>
                    </a:p>
                    <a:p>
                      <a:pPr marL="3429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lang="en-US" sz="900" b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Data Management/Data Quality Approach</a:t>
                      </a:r>
                      <a:endParaRPr/>
                    </a:p>
                    <a:p>
                      <a:pPr marL="3429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lang="en-US" sz="900" b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Program Governance Model</a:t>
                      </a:r>
                      <a:endParaRPr/>
                    </a:p>
                    <a:p>
                      <a:pPr marL="3429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AutoNum type="arabicPeriod"/>
                      </a:pPr>
                      <a:r>
                        <a:rPr lang="en-US" sz="900" b="0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Lessons Learned</a:t>
                      </a:r>
                      <a:endParaRPr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5"/>
                        <a:buFont typeface="Noto Sans Symbols"/>
                        <a:buNone/>
                      </a:pPr>
                      <a:endParaRPr sz="900" b="0" u="none" strike="noStrike" cap="none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317" name="Google Shape;317;p92"/>
          <p:cNvGraphicFramePr/>
          <p:nvPr/>
        </p:nvGraphicFramePr>
        <p:xfrm>
          <a:off x="380988" y="5648325"/>
          <a:ext cx="8412500" cy="853580"/>
        </p:xfrm>
        <a:graphic>
          <a:graphicData uri="http://schemas.openxmlformats.org/drawingml/2006/table">
            <a:tbl>
              <a:tblPr>
                <a:noFill/>
                <a:tableStyleId>{0A5EFC70-273C-4643-85BE-EEDBF480354D}</a:tableStyleId>
              </a:tblPr>
              <a:tblGrid>
                <a:gridCol w="4206250"/>
                <a:gridCol w="4206250"/>
              </a:tblGrid>
              <a:tr h="1575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 Narrow"/>
                        <a:buNone/>
                      </a:pPr>
                      <a:r>
                        <a:rPr lang="en-US" sz="1100" b="1" u="none" strike="noStrike" cap="non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Exit Criteria (to move into Phase 4)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71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6150"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00"/>
                        <a:buFont typeface="Noto Sans Symbols"/>
                        <a:buChar char="✓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Fit-</a:t>
                      </a:r>
                      <a:r>
                        <a:rPr lang="en-US" sz="9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</a:t>
                      </a:r>
                      <a:r>
                        <a:rPr lang="en-US" sz="90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ap Analysis Completed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00"/>
                        <a:buFont typeface="Noto Sans Symbols"/>
                        <a:buChar char="✓"/>
                      </a:pPr>
                      <a:r>
                        <a:rPr lang="en-US" sz="90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PMO and Governance Process Integrated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00"/>
                        <a:buFont typeface="Noto Sans Symbols"/>
                        <a:buChar char="✓"/>
                      </a:pPr>
                      <a:r>
                        <a:rPr lang="en-US" sz="90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LCCE Updated for Migration and O&amp;M</a:t>
                      </a:r>
                      <a:endParaRPr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00"/>
                        <a:buFont typeface="Noto Sans Symbols"/>
                        <a:buChar char="✓"/>
                      </a:pPr>
                      <a:r>
                        <a:rPr lang="en-US" sz="90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Migration Approach Finalized 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00"/>
                        <a:buFont typeface="Noto Sans Symbols"/>
                        <a:buChar char="✓"/>
                      </a:pPr>
                      <a:r>
                        <a:rPr lang="en-US" sz="90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Integrated Master Schedule Drafted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00"/>
                        <a:buFont typeface="Noto Sans Symbols"/>
                        <a:buChar char="✓"/>
                      </a:pPr>
                      <a:r>
                        <a:rPr lang="en-US" sz="90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SLAs for O&amp;M Defined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00"/>
                        <a:buFont typeface="Noto Sans Symbols"/>
                        <a:buChar char="✓"/>
                      </a:pPr>
                      <a:r>
                        <a:rPr lang="en-US" sz="900" u="none" strike="noStrike" cap="none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Go/No-Go Criteria Approved</a:t>
                      </a:r>
                      <a:endParaRPr/>
                    </a:p>
                  </a:txBody>
                  <a:tcPr marL="68650" marR="68650" marT="34325" marB="343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318" name="Google Shape;318;p92"/>
          <p:cNvGraphicFramePr/>
          <p:nvPr>
            <p:extLst>
              <p:ext uri="{D42A27DB-BD31-4B8C-83A1-F6EECF244321}">
                <p14:modId xmlns:p14="http://schemas.microsoft.com/office/powerpoint/2010/main" val="12609209"/>
              </p:ext>
            </p:extLst>
          </p:nvPr>
        </p:nvGraphicFramePr>
        <p:xfrm>
          <a:off x="360712" y="1370816"/>
          <a:ext cx="4141200" cy="4060076"/>
        </p:xfrm>
        <a:graphic>
          <a:graphicData uri="http://schemas.openxmlformats.org/drawingml/2006/table">
            <a:tbl>
              <a:tblPr>
                <a:noFill/>
                <a:tableStyleId>{0A5EFC70-273C-4643-85BE-EEDBF480354D}</a:tableStyleId>
              </a:tblPr>
              <a:tblGrid>
                <a:gridCol w="2070600"/>
                <a:gridCol w="2070600"/>
              </a:tblGrid>
              <a:tr h="1828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 Narrow"/>
                        <a:buNone/>
                      </a:pPr>
                      <a:r>
                        <a:rPr lang="en-US" sz="1100" b="1" u="none" strike="noStrike" cap="none" dirty="0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Phase 3 Documentation</a:t>
                      </a:r>
                      <a:endParaRPr b="1" dirty="0">
                        <a:solidFill>
                          <a:schemeClr val="lt1"/>
                        </a:solidFill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71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49050"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61"/>
                        <a:buFont typeface="Arial"/>
                        <a:buChar char="•"/>
                      </a:pPr>
                      <a:r>
                        <a:rPr lang="en-US" sz="920" u="none" strike="noStrike" cap="none" dirty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Implementation Approach/Timeline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61"/>
                        <a:buFont typeface="Arial"/>
                        <a:buChar char="•"/>
                      </a:pPr>
                      <a:r>
                        <a:rPr lang="en-US" sz="920" u="none" strike="noStrike" cap="none" dirty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LCCE for Migration and O&amp;M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61"/>
                        <a:buFont typeface="Arial"/>
                        <a:buChar char="•"/>
                      </a:pPr>
                      <a:r>
                        <a:rPr lang="en-US" sz="920" u="none" strike="noStrike" cap="none" dirty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Gap Analysis Report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61"/>
                        <a:buFont typeface="Arial"/>
                        <a:buChar char="•"/>
                      </a:pPr>
                      <a:r>
                        <a:rPr lang="en-US" sz="920" u="none" strike="noStrike" cap="none" dirty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Data Cleansing Plan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61"/>
                        <a:buFont typeface="Arial"/>
                        <a:buChar char="•"/>
                      </a:pPr>
                      <a:r>
                        <a:rPr lang="en-US" sz="920" u="none" strike="noStrike" cap="none" dirty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O&amp;M </a:t>
                      </a:r>
                      <a:r>
                        <a:rPr lang="en-US" sz="920" u="none" strike="noStrike" cap="none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Ser</a:t>
                      </a:r>
                      <a:r>
                        <a:rPr lang="en-US" sz="920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vice Level Agreements </a:t>
                      </a:r>
                      <a:r>
                        <a:rPr lang="en-US" sz="920" dirty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</a:t>
                      </a:r>
                      <a:r>
                        <a:rPr lang="en-US" sz="920" u="none" strike="noStrike" cap="none" dirty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SLAs)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61"/>
                        <a:buFont typeface="Arial"/>
                        <a:buChar char="•"/>
                      </a:pPr>
                      <a:r>
                        <a:rPr lang="en-US" sz="92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Go/No-Go Criteria for Go-Live Assessment </a:t>
                      </a:r>
                      <a:endParaRPr dirty="0">
                        <a:solidFill>
                          <a:srgbClr val="00FF00"/>
                        </a:solidFill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61"/>
                        <a:buFont typeface="Arial"/>
                        <a:buChar char="•"/>
                      </a:pPr>
                      <a:r>
                        <a:rPr lang="en-US" sz="920" u="none" strike="noStrike" cap="none" dirty="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Intent to Exercise Migration Option (Commercial)</a:t>
                      </a:r>
                      <a:endParaRPr dirty="0"/>
                    </a:p>
                    <a:p>
                      <a:pPr marL="171450" marR="0" lvl="0" indent="-16755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-US" sz="900" i="0" u="sng" cap="none" dirty="0">
                          <a:solidFill>
                            <a:schemeClr val="accent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4"/>
                        </a:rPr>
                        <a:t>M3</a:t>
                      </a:r>
                      <a:r>
                        <a:rPr lang="en-US" sz="900" i="0" u="sng" cap="none" dirty="0">
                          <a:solidFill>
                            <a:schemeClr val="hlink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4"/>
                        </a:rPr>
                        <a:t> </a:t>
                      </a:r>
                      <a:r>
                        <a:rPr lang="en-US" sz="900" i="0" u="sng" strike="noStrike" cap="none" dirty="0">
                          <a:solidFill>
                            <a:schemeClr val="hlink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4"/>
                        </a:rPr>
                        <a:t>Risk Assessment Tool</a:t>
                      </a:r>
                      <a:r>
                        <a:rPr lang="en-US" sz="900" dirty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endParaRPr sz="900" i="0" u="none" strike="noStrike" cap="none" dirty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171450" marR="0" lvl="0" indent="-16755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-US" sz="900" b="0" u="none" strike="noStrike" cap="none" dirty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Program Charter</a:t>
                      </a:r>
                      <a:endParaRPr sz="900" dirty="0"/>
                    </a:p>
                    <a:p>
                      <a:pPr marL="171450" marR="0" lvl="0" indent="-16755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00"/>
                        <a:buFont typeface="Arial Narrow"/>
                        <a:buChar char="•"/>
                      </a:pPr>
                      <a:r>
                        <a:rPr lang="en-US" sz="900" u="sng" strike="noStrike" cap="none" dirty="0" smtClean="0">
                          <a:solidFill>
                            <a:schemeClr val="hlink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5"/>
                        </a:rPr>
                        <a:t>HR/Staffing Plan</a:t>
                      </a:r>
                      <a:r>
                        <a:rPr lang="en-US" sz="900" u="none" strike="noStrike" cap="none" dirty="0" smtClean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5"/>
                        </a:rPr>
                        <a:t> </a:t>
                      </a:r>
                      <a:endParaRPr sz="900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171450" lvl="0" indent="-167554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 Narrow"/>
                        <a:buChar char="•"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6"/>
                        </a:rPr>
                        <a:t>Integrated Master 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6"/>
                        </a:rPr>
                        <a:t>Schedule (IMS)</a:t>
                      </a:r>
                      <a:endParaRPr lang="en-US" sz="900" dirty="0" smtClean="0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171450" lvl="0" indent="-167554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 Narrow"/>
                        <a:buChar char="•"/>
                      </a:pPr>
                      <a:r>
                        <a:rPr lang="en-US" sz="900" u="none" strike="noStrike" cap="none" dirty="0" smtClean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Program </a:t>
                      </a:r>
                      <a:r>
                        <a:rPr lang="en-US" sz="900" u="none" strike="noStrike" cap="none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Management Plan </a:t>
                      </a:r>
                      <a:endParaRPr sz="900" dirty="0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171450" marR="0" lvl="0" indent="-16755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-US" sz="900" b="0" u="none" strike="noStrike" cap="none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Independent Verification and Va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lidation (</a:t>
                      </a:r>
                      <a:r>
                        <a:rPr lang="en-US" sz="900" b="0" u="none" strike="noStrike" cap="none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IV&amp;V) Plan</a:t>
                      </a:r>
                      <a:endParaRPr sz="900" dirty="0">
                        <a:solidFill>
                          <a:srgbClr val="000000"/>
                        </a:solidFill>
                      </a:endParaRPr>
                    </a:p>
                    <a:p>
                      <a:pPr marL="171450" marR="0" lvl="0" indent="-167554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-US" sz="900" b="0" u="sng" strike="noStrike" cap="none" dirty="0">
                          <a:solidFill>
                            <a:schemeClr val="hlink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7"/>
                        </a:rPr>
                        <a:t>Governance Charter </a:t>
                      </a:r>
                      <a:endParaRPr lang="en-US" sz="900" b="0" u="sng" strike="noStrike" cap="none" dirty="0" smtClean="0">
                        <a:solidFill>
                          <a:schemeClr val="hlink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171450" marR="0" lvl="0" indent="-167554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00"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="0" u="none" strike="noStrike" cap="none" dirty="0" smtClean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Migration Approach, including Technical Strategies</a:t>
                      </a:r>
                      <a:endParaRPr lang="en-US" sz="900" dirty="0" smtClean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61"/>
                        <a:buFont typeface="Arial"/>
                        <a:buChar char="•"/>
                      </a:pPr>
                      <a:r>
                        <a:rPr lang="en-US" sz="920" b="0" u="none" strike="noStrike" cap="none" dirty="0" smtClean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Procurement </a:t>
                      </a:r>
                      <a:r>
                        <a:rPr lang="en-US" sz="920" b="0" u="none" strike="noStrike" cap="none" dirty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Plan 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61"/>
                        <a:buFont typeface="Arial"/>
                        <a:buChar char="•"/>
                      </a:pPr>
                      <a:r>
                        <a:rPr lang="en-US" sz="920" b="0" u="sng" strike="noStrike" cap="none" dirty="0">
                          <a:solidFill>
                            <a:schemeClr val="hlink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8"/>
                        </a:rPr>
                        <a:t>Status Reports/Dashboards</a:t>
                      </a:r>
                      <a:r>
                        <a:rPr lang="en-US" sz="920" b="0" u="none" strike="noStrike" cap="none" dirty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61"/>
                        <a:buFont typeface="Arial"/>
                        <a:buChar char="•"/>
                      </a:pPr>
                      <a:r>
                        <a:rPr lang="en-US" sz="920" b="0" u="none" strike="noStrike" cap="none" dirty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Change Request Log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61"/>
                        <a:buFont typeface="Arial"/>
                        <a:buChar char="•"/>
                      </a:pPr>
                      <a:r>
                        <a:rPr lang="en-US" sz="920" b="0" u="none" strike="noStrike" cap="none" dirty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9"/>
                        </a:rPr>
                        <a:t>Change Request Form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61"/>
                        <a:buFont typeface="Arial"/>
                        <a:buChar char="•"/>
                      </a:pPr>
                      <a:r>
                        <a:rPr lang="en-US" sz="920" b="0" u="sng" strike="noStrike" cap="none" dirty="0">
                          <a:solidFill>
                            <a:schemeClr val="hlink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10"/>
                        </a:rPr>
                        <a:t>Lessons Learned Report 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61"/>
                        <a:buFont typeface="Arial"/>
                        <a:buChar char="•"/>
                      </a:pPr>
                      <a:r>
                        <a:rPr lang="en-US" sz="920" b="0" u="sng" strike="noStrike" cap="none" dirty="0">
                          <a:solidFill>
                            <a:schemeClr val="hlink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11"/>
                        </a:rPr>
                        <a:t>Risk Management Plan 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61"/>
                        <a:buFont typeface="Arial"/>
                        <a:buChar char="•"/>
                      </a:pPr>
                      <a:r>
                        <a:rPr lang="en-US" sz="920" b="0" u="sng" strike="noStrike" cap="none" dirty="0">
                          <a:solidFill>
                            <a:schemeClr val="hlink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12"/>
                        </a:rPr>
                        <a:t>Risks, Actions, Issues</a:t>
                      </a:r>
                      <a:r>
                        <a:rPr lang="en-US" sz="920" u="sng" dirty="0">
                          <a:solidFill>
                            <a:schemeClr val="hlink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12"/>
                        </a:rPr>
                        <a:t>, and Decisions (</a:t>
                      </a:r>
                      <a:r>
                        <a:rPr lang="en-US" sz="920" b="0" u="sng" strike="noStrike" cap="none" dirty="0">
                          <a:solidFill>
                            <a:schemeClr val="hlink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12"/>
                        </a:rPr>
                        <a:t>RAID) </a:t>
                      </a:r>
                      <a:r>
                        <a:rPr lang="en-US" sz="920" b="0" u="sng" strike="noStrike" cap="none" dirty="0" smtClean="0">
                          <a:solidFill>
                            <a:schemeClr val="hlink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12"/>
                        </a:rPr>
                        <a:t>Log</a:t>
                      </a:r>
                      <a:endParaRPr dirty="0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61"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20" dirty="0" smtClean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13"/>
                        </a:rPr>
                        <a:t>Migration Phase IAA Terms and Conditions</a:t>
                      </a:r>
                      <a:r>
                        <a:rPr lang="en-US" sz="920" dirty="0" smtClean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(Federal Only)</a:t>
                      </a:r>
                      <a:endParaRPr lang="en-US" sz="920" b="0" u="none" strike="noStrike" cap="none" dirty="0" smtClean="0">
                        <a:solidFill>
                          <a:schemeClr val="dk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61"/>
                        <a:buFont typeface="Arial"/>
                        <a:buChar char="•"/>
                      </a:pPr>
                      <a:r>
                        <a:rPr lang="en-US" sz="920" b="0" u="none" strike="noStrike" cap="none" dirty="0" smtClean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Labor </a:t>
                      </a:r>
                      <a:r>
                        <a:rPr lang="en-US" sz="920" b="0" u="none" strike="noStrike" cap="none" dirty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Relations Strategy 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61"/>
                        <a:buFont typeface="Arial"/>
                        <a:buChar char="•"/>
                      </a:pPr>
                      <a:r>
                        <a:rPr lang="en-US" sz="920" b="0" u="none" strike="noStrike" cap="none" dirty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Change Management Plan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61"/>
                        <a:buFont typeface="Arial"/>
                        <a:buChar char="•"/>
                      </a:pPr>
                      <a:r>
                        <a:rPr lang="en-US" sz="920" b="0" u="sng" strike="noStrike" cap="none" dirty="0">
                          <a:solidFill>
                            <a:schemeClr val="hlink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14"/>
                        </a:rPr>
                        <a:t>Communications Plan</a:t>
                      </a:r>
                      <a:r>
                        <a:rPr lang="en-US" sz="920" b="0" u="none" strike="noStrike" cap="none" dirty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61"/>
                        <a:buFont typeface="Arial"/>
                        <a:buChar char="•"/>
                      </a:pPr>
                      <a:r>
                        <a:rPr lang="en-US" sz="920" b="0" u="none" strike="noStrike" cap="none" dirty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Readiness Assessment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61"/>
                        <a:buFont typeface="Arial"/>
                        <a:buChar char="•"/>
                      </a:pPr>
                      <a:r>
                        <a:rPr lang="en-US" sz="920" b="0" u="none" strike="noStrike" cap="none" dirty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Workforce Assessment 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61"/>
                        <a:buFont typeface="Arial"/>
                        <a:buChar char="•"/>
                      </a:pPr>
                      <a:r>
                        <a:rPr lang="en-US" sz="920" b="0" u="sng" strike="noStrike" cap="none" dirty="0">
                          <a:solidFill>
                            <a:schemeClr val="hlink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15"/>
                        </a:rPr>
                        <a:t>Training Plan</a:t>
                      </a:r>
                      <a:r>
                        <a:rPr lang="en-US" sz="920" b="0" u="none" strike="noStrike" cap="none" dirty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61"/>
                        <a:buFont typeface="Arial"/>
                        <a:buChar char="•"/>
                      </a:pPr>
                      <a:r>
                        <a:rPr lang="en-US" sz="920" b="0" u="none" strike="noStrike" cap="none" dirty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16"/>
                        </a:rPr>
                        <a:t>Requirements Management Plan 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61"/>
                        <a:buFont typeface="Arial"/>
                        <a:buChar char="•"/>
                      </a:pPr>
                      <a:r>
                        <a:rPr lang="en-US" sz="920" dirty="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17"/>
                        </a:rPr>
                        <a:t>Requirements Traceability Matrix (</a:t>
                      </a:r>
                      <a:r>
                        <a:rPr lang="en-US" sz="920" b="0" u="none" strike="noStrike" cap="none" dirty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17"/>
                        </a:rPr>
                        <a:t>RTM)</a:t>
                      </a:r>
                      <a:r>
                        <a:rPr lang="en-US" sz="920" b="0" u="none" strike="noStrike" cap="none" dirty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61"/>
                        <a:buFont typeface="Arial"/>
                        <a:buChar char="•"/>
                      </a:pPr>
                      <a:r>
                        <a:rPr lang="en-US" sz="920" b="0" u="none" strike="noStrike" cap="none" dirty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Validated and Updated </a:t>
                      </a:r>
                      <a:r>
                        <a:rPr lang="en-US" sz="920" b="0" u="sng" strike="noStrike" cap="none" dirty="0">
                          <a:solidFill>
                            <a:schemeClr val="hlink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18"/>
                        </a:rPr>
                        <a:t>As-Is Systems Environment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61"/>
                        <a:buFont typeface="Arial"/>
                        <a:buChar char="•"/>
                      </a:pPr>
                      <a:r>
                        <a:rPr lang="en-US" sz="920" b="0" u="none" strike="noStrike" cap="none" dirty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Target State Systems Environment 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61"/>
                        <a:buFont typeface="Arial"/>
                        <a:buChar char="•"/>
                      </a:pPr>
                      <a:r>
                        <a:rPr lang="en-US" sz="920" b="0" u="sng" strike="noStrike" cap="none" dirty="0">
                          <a:solidFill>
                            <a:schemeClr val="hlink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19"/>
                        </a:rPr>
                        <a:t>Test Plan</a:t>
                      </a:r>
                      <a:r>
                        <a:rPr lang="en-US" sz="920" b="0" u="none" strike="noStrike" cap="none" dirty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61"/>
                        <a:buFont typeface="Arial"/>
                        <a:buChar char="•"/>
                      </a:pPr>
                      <a:r>
                        <a:rPr lang="en-US" sz="920" b="0" u="none" strike="noStrike" cap="none" dirty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20"/>
                        </a:rPr>
                        <a:t>Configuration Management Plan 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61"/>
                        <a:buFont typeface="Arial"/>
                        <a:buChar char="•"/>
                      </a:pPr>
                      <a:r>
                        <a:rPr lang="en-US" sz="920" b="0" u="none" strike="noStrike" cap="none" dirty="0" err="1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CooP</a:t>
                      </a:r>
                      <a:r>
                        <a:rPr lang="en-US" sz="920" b="0" u="none" strike="noStrike" cap="none" dirty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and Disaster Recovery Plan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61"/>
                        <a:buFont typeface="Arial"/>
                        <a:buChar char="•"/>
                      </a:pPr>
                      <a:r>
                        <a:rPr lang="en-US" sz="920" b="0" u="none" strike="noStrike" cap="none" dirty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Interface Strategy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61"/>
                        <a:buFont typeface="Arial"/>
                        <a:buChar char="•"/>
                      </a:pPr>
                      <a:r>
                        <a:rPr lang="en-US" sz="920" b="0" u="none" strike="noStrike" cap="none" dirty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Enhancement Strategy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61"/>
                        <a:buFont typeface="Arial"/>
                        <a:buChar char="•"/>
                      </a:pPr>
                      <a:r>
                        <a:rPr lang="en-US" sz="920" b="0" u="none" strike="noStrike" cap="none" dirty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Data Cleansing Scripts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61"/>
                        <a:buFont typeface="Arial"/>
                        <a:buChar char="•"/>
                      </a:pPr>
                      <a:r>
                        <a:rPr lang="en-US" sz="920" b="0" u="none" strike="noStrike" cap="none" dirty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Documented Data Structure and Mapping 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61"/>
                        <a:buFont typeface="Arial"/>
                        <a:buChar char="•"/>
                      </a:pPr>
                      <a:r>
                        <a:rPr lang="en-US" sz="920" b="0" u="sng" strike="noStrike" cap="none" dirty="0">
                          <a:solidFill>
                            <a:schemeClr val="hlink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21"/>
                        </a:rPr>
                        <a:t>Data Conversion Plan 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61"/>
                        <a:buFont typeface="Arial"/>
                        <a:buChar char="•"/>
                      </a:pPr>
                      <a:r>
                        <a:rPr lang="en-US" sz="920" b="0" u="none" strike="noStrike" cap="none" dirty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Target State Concept of Operations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961"/>
                        <a:buFont typeface="Arial"/>
                        <a:buChar char="•"/>
                      </a:pPr>
                      <a:r>
                        <a:rPr lang="en-US" sz="920" b="0" u="none" strike="noStrike" cap="none" dirty="0" smtClean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Contact </a:t>
                      </a:r>
                      <a:r>
                        <a:rPr lang="en-US" sz="920" b="0" u="none" strike="noStrike" cap="none" dirty="0">
                          <a:solidFill>
                            <a:schemeClr val="dk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Center Strategy </a:t>
                      </a:r>
                      <a:endParaRPr dirty="0"/>
                    </a:p>
                  </a:txBody>
                  <a:tcPr marL="68650" marR="68650" marT="34325" marB="343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0"/>
            <a:ext cx="88392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94"/>
          <p:cNvSpPr txBox="1">
            <a:spLocks noGrp="1"/>
          </p:cNvSpPr>
          <p:nvPr>
            <p:ph type="body" idx="1"/>
          </p:nvPr>
        </p:nvSpPr>
        <p:spPr>
          <a:xfrm>
            <a:off x="228601" y="782620"/>
            <a:ext cx="87630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Determine the risk rating at the end of Phase 3 using the </a:t>
            </a:r>
            <a:r>
              <a:rPr lang="en-US" sz="2000" b="0" i="0" u="sng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M3</a:t>
            </a:r>
            <a:r>
              <a:rPr lang="en-US" sz="2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R</a:t>
            </a:r>
            <a:r>
              <a:rPr lang="en-US" sz="2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isk Assessment Tool</a:t>
            </a: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 and submit with tollgate review material.</a:t>
            </a:r>
            <a:endParaRPr/>
          </a:p>
        </p:txBody>
      </p:sp>
      <p:sp>
        <p:nvSpPr>
          <p:cNvPr id="335" name="Google Shape;335;p94"/>
          <p:cNvSpPr txBox="1">
            <a:spLocks noGrp="1"/>
          </p:cNvSpPr>
          <p:nvPr>
            <p:ph type="title"/>
          </p:nvPr>
        </p:nvSpPr>
        <p:spPr>
          <a:xfrm>
            <a:off x="228610" y="313133"/>
            <a:ext cx="84126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Risk Assessment Tool</a:t>
            </a:r>
            <a:endParaRPr/>
          </a:p>
        </p:txBody>
      </p:sp>
      <p:sp>
        <p:nvSpPr>
          <p:cNvPr id="336" name="Google Shape;336;p94"/>
          <p:cNvSpPr txBox="1"/>
          <p:nvPr/>
        </p:nvSpPr>
        <p:spPr>
          <a:xfrm rot="-1152150">
            <a:off x="2341639" y="3845123"/>
            <a:ext cx="4014102" cy="553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‏"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ILLUSTRATIVE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95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Describe the Target State Systems Environment based on the scope of the migration</a:t>
            </a:r>
            <a:endParaRPr/>
          </a:p>
        </p:txBody>
      </p:sp>
      <p:sp>
        <p:nvSpPr>
          <p:cNvPr id="343" name="Google Shape;343;p95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Target State Solution Scope</a:t>
            </a:r>
            <a:endParaRPr/>
          </a:p>
        </p:txBody>
      </p:sp>
      <p:sp>
        <p:nvSpPr>
          <p:cNvPr id="344" name="Google Shape;344;p95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Consider providing an overview and a diagram of the following: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systems that will be managed by the provider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customer or third-party systems that will be impacted by the migration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Other transformation or implementation initiatives that need to be coordinated in parallel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Any new or impacted interfaces</a:t>
            </a:r>
            <a:endParaRPr/>
          </a:p>
        </p:txBody>
      </p:sp>
      <p:graphicFrame>
        <p:nvGraphicFramePr>
          <p:cNvPr id="345" name="Google Shape;345;p95"/>
          <p:cNvGraphicFramePr/>
          <p:nvPr/>
        </p:nvGraphicFramePr>
        <p:xfrm>
          <a:off x="6278119" y="6109703"/>
          <a:ext cx="2743200" cy="614700"/>
        </p:xfrm>
        <a:graphic>
          <a:graphicData uri="http://schemas.openxmlformats.org/drawingml/2006/table">
            <a:tbl>
              <a:tblPr firstRow="1" bandRow="1">
                <a:noFill/>
                <a:tableStyleId>{73393905-D836-4CC2-B628-312EB2ECF6C8}</a:tableStyleId>
              </a:tblPr>
              <a:tblGrid>
                <a:gridCol w="2743200"/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Target State Systems Environment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6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Provide a description of the major gaps identified, the associated gap solutions, and the impact to the implementation</a:t>
            </a:r>
            <a:endParaRPr/>
          </a:p>
        </p:txBody>
      </p:sp>
      <p:sp>
        <p:nvSpPr>
          <p:cNvPr id="351" name="Google Shape;351;p96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Fit-Gap Analysis</a:t>
            </a:r>
            <a:endParaRPr/>
          </a:p>
        </p:txBody>
      </p:sp>
      <p:sp>
        <p:nvSpPr>
          <p:cNvPr id="352" name="Google Shape;352;p96"/>
          <p:cNvSpPr txBox="1">
            <a:spLocks noGrp="1"/>
          </p:cNvSpPr>
          <p:nvPr>
            <p:ph type="body" idx="2"/>
          </p:nvPr>
        </p:nvSpPr>
        <p:spPr>
          <a:xfrm>
            <a:off x="365760" y="1611312"/>
            <a:ext cx="8412480" cy="473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Consider including the following: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Mandatory or mission-critical gaps and the categories they fall in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largest gap areas, and the plan to fill these gaps</a:t>
            </a:r>
            <a:endParaRPr/>
          </a:p>
        </p:txBody>
      </p:sp>
      <p:graphicFrame>
        <p:nvGraphicFramePr>
          <p:cNvPr id="353" name="Google Shape;353;p96"/>
          <p:cNvGraphicFramePr/>
          <p:nvPr/>
        </p:nvGraphicFramePr>
        <p:xfrm>
          <a:off x="6278119" y="6109703"/>
          <a:ext cx="2743200" cy="640100"/>
        </p:xfrm>
        <a:graphic>
          <a:graphicData uri="http://schemas.openxmlformats.org/drawingml/2006/table">
            <a:tbl>
              <a:tblPr firstRow="1" bandRow="1">
                <a:noFill/>
                <a:tableStyleId>{73393905-D836-4CC2-B628-312EB2ECF6C8}</a:tableStyleId>
              </a:tblPr>
              <a:tblGrid>
                <a:gridCol w="2743200"/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Gap Analysis Report</a:t>
                      </a:r>
                      <a:endParaRPr/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Gap Analysis Register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97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Provide a description of the major elements of the implementation approach including key dependencies</a:t>
            </a:r>
            <a:endParaRPr/>
          </a:p>
        </p:txBody>
      </p:sp>
      <p:sp>
        <p:nvSpPr>
          <p:cNvPr id="359" name="Google Shape;359;p97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Migration Plan, Schedule, and Release Approach</a:t>
            </a:r>
            <a:endParaRPr/>
          </a:p>
        </p:txBody>
      </p:sp>
      <p:sp>
        <p:nvSpPr>
          <p:cNvPr id="360" name="Google Shape;360;p97"/>
          <p:cNvSpPr txBox="1">
            <a:spLocks noGrp="1"/>
          </p:cNvSpPr>
          <p:nvPr>
            <p:ph type="body" idx="2"/>
          </p:nvPr>
        </p:nvSpPr>
        <p:spPr>
          <a:xfrm>
            <a:off x="365760" y="1668462"/>
            <a:ext cx="8412600" cy="4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</a:pPr>
            <a:r>
              <a:rPr lang="en-US" sz="14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Consider providing a description of: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approach and schedule for releases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critical path milestones and dependencies that must be achieved for a successful migration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approach and schedule for data conversion, testing, and retiring legacy systems</a:t>
            </a:r>
            <a:endParaRPr dirty="0"/>
          </a:p>
        </p:txBody>
      </p:sp>
      <p:graphicFrame>
        <p:nvGraphicFramePr>
          <p:cNvPr id="361" name="Google Shape;361;p97"/>
          <p:cNvGraphicFramePr/>
          <p:nvPr/>
        </p:nvGraphicFramePr>
        <p:xfrm>
          <a:off x="6226169" y="6078453"/>
          <a:ext cx="2763750" cy="640100"/>
        </p:xfrm>
        <a:graphic>
          <a:graphicData uri="http://schemas.openxmlformats.org/drawingml/2006/table">
            <a:tbl>
              <a:tblPr firstRow="1" bandRow="1">
                <a:noFill/>
                <a:tableStyleId>{73393905-D836-4CC2-B628-312EB2ECF6C8}</a:tableStyleId>
              </a:tblPr>
              <a:tblGrid>
                <a:gridCol w="2763750"/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Integrated Master Schedule</a:t>
                      </a:r>
                      <a:endParaRPr/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Implementation Approach/Timeline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98"/>
          <p:cNvSpPr txBox="1">
            <a:spLocks noGrp="1"/>
          </p:cNvSpPr>
          <p:nvPr>
            <p:ph type="body" idx="1"/>
          </p:nvPr>
        </p:nvSpPr>
        <p:spPr>
          <a:xfrm>
            <a:off x="365760" y="782620"/>
            <a:ext cx="841248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Provide the top 5 – 10 integrated migration risks identified to date by the customer and provider and proposed mitigation strategies</a:t>
            </a:r>
            <a:endParaRPr/>
          </a:p>
        </p:txBody>
      </p:sp>
      <p:sp>
        <p:nvSpPr>
          <p:cNvPr id="367" name="Google Shape;367;p98"/>
          <p:cNvSpPr txBox="1">
            <a:spLocks noGrp="1"/>
          </p:cNvSpPr>
          <p:nvPr>
            <p:ph type="title"/>
          </p:nvPr>
        </p:nvSpPr>
        <p:spPr>
          <a:xfrm>
            <a:off x="365760" y="295683"/>
            <a:ext cx="8412480" cy="4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Top Risks</a:t>
            </a:r>
            <a:endParaRPr/>
          </a:p>
        </p:txBody>
      </p:sp>
      <p:graphicFrame>
        <p:nvGraphicFramePr>
          <p:cNvPr id="368" name="Google Shape;368;p98"/>
          <p:cNvGraphicFramePr/>
          <p:nvPr/>
        </p:nvGraphicFramePr>
        <p:xfrm>
          <a:off x="383343" y="1557320"/>
          <a:ext cx="8376775" cy="3152850"/>
        </p:xfrm>
        <a:graphic>
          <a:graphicData uri="http://schemas.openxmlformats.org/drawingml/2006/table">
            <a:tbl>
              <a:tblPr firstRow="1" bandRow="1">
                <a:noFill/>
                <a:tableStyleId>{73393905-D836-4CC2-B628-312EB2ECF6C8}</a:tableStyleId>
              </a:tblPr>
              <a:tblGrid>
                <a:gridCol w="2834650"/>
                <a:gridCol w="773175"/>
                <a:gridCol w="914400"/>
                <a:gridCol w="1371600"/>
                <a:gridCol w="2482950"/>
              </a:tblGrid>
              <a:tr h="157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Risk</a:t>
                      </a:r>
                      <a:endParaRPr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Impact</a:t>
                      </a:r>
                      <a:endParaRPr/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Probability</a:t>
                      </a:r>
                      <a:endParaRPr/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Owner</a:t>
                      </a:r>
                      <a:endParaRPr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5"/>
                        <a:buFont typeface="Arial"/>
                        <a:buNone/>
                      </a:pPr>
                      <a:r>
                        <a:rPr lang="en-US" sz="11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Mitigation </a:t>
                      </a:r>
                      <a:r>
                        <a:rPr lang="en-US" sz="11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Strategy</a:t>
                      </a:r>
                      <a:endParaRPr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3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5"/>
                        <a:buFont typeface="Noto Sans Symbols"/>
                        <a:buNone/>
                      </a:pPr>
                      <a:r>
                        <a:rPr lang="en-US" sz="1100" b="0" i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&lt;Risk 1: If adequate resources are not dedicated to data cleansing, then cleansing activities will be delayed and the quality of the conversion will be reduced&gt;</a:t>
                      </a:r>
                      <a:endParaRPr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5"/>
                        <a:buFont typeface="Noto Sans Symbols"/>
                        <a:buNone/>
                      </a:pPr>
                      <a:r>
                        <a:rPr lang="en-US" sz="1100" b="0" i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</a:t>
                      </a:r>
                      <a:endParaRPr/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5"/>
                        <a:buFont typeface="Noto Sans Symbols"/>
                        <a:buNone/>
                      </a:pPr>
                      <a:r>
                        <a:rPr lang="en-US" sz="1100" b="0" i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Medium</a:t>
                      </a:r>
                      <a:endParaRPr/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5"/>
                        <a:buFont typeface="Noto Sans Symbols"/>
                        <a:buNone/>
                      </a:pPr>
                      <a:r>
                        <a:rPr lang="en-US" sz="1100" b="0" i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Program Manager</a:t>
                      </a:r>
                      <a:endParaRPr/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5"/>
                        <a:buFont typeface="Noto Sans Symbols"/>
                        <a:buNone/>
                      </a:pPr>
                      <a:r>
                        <a:rPr lang="en-US" sz="1100" b="0" i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&lt;Dedicate additional resources to support data cleansing efforts no later than 4/20&gt;</a:t>
                      </a:r>
                      <a:endParaRPr/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5"/>
                        <a:buFont typeface="Noto Sans Symbols"/>
                        <a:buNone/>
                      </a:pPr>
                      <a:endParaRPr sz="1100" b="0" u="none" strike="noStrike" cap="non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50" marR="68650" marT="34325" marB="343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369" name="Google Shape;369;p98"/>
          <p:cNvGraphicFramePr/>
          <p:nvPr/>
        </p:nvGraphicFramePr>
        <p:xfrm>
          <a:off x="6277169" y="5945103"/>
          <a:ext cx="2743200" cy="792500"/>
        </p:xfrm>
        <a:graphic>
          <a:graphicData uri="http://schemas.openxmlformats.org/drawingml/2006/table">
            <a:tbl>
              <a:tblPr firstRow="1" bandRow="1">
                <a:noFill/>
                <a:tableStyleId>{73393905-D836-4CC2-B628-312EB2ECF6C8}</a:tableStyleId>
              </a:tblPr>
              <a:tblGrid>
                <a:gridCol w="2743200"/>
              </a:tblGrid>
              <a:tr h="159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"/>
                        <a:buFont typeface="Arial"/>
                        <a:buNone/>
                      </a:pPr>
                      <a:r>
                        <a:rPr lang="en-US" sz="1000" u="none" strike="noStrike" cap="none"/>
                        <a:t>Source Documentation from Playbook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Risks, Actions, Issues, and Decisions (RAID) </a:t>
                      </a: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</a:rPr>
                        <a:t>Log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marL="11430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Noto Sans Symbols"/>
                        <a:buChar char="▪"/>
                      </a:pPr>
                      <a:r>
                        <a:rPr lang="en-US" sz="1000" u="none" strike="noStrike" cap="none"/>
                        <a:t>Risk Management Plan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loitte Brand">
  <a:themeElements>
    <a:clrScheme name="US Deloitte Color">
      <a:dk1>
        <a:srgbClr val="000000"/>
      </a:dk1>
      <a:lt1>
        <a:srgbClr val="FFFFFF"/>
      </a:lt1>
      <a:dk2>
        <a:srgbClr val="313131"/>
      </a:dk2>
      <a:lt2>
        <a:srgbClr val="8C8C8C"/>
      </a:lt2>
      <a:accent1>
        <a:srgbClr val="002776"/>
      </a:accent1>
      <a:accent2>
        <a:srgbClr val="81BC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BDD203"/>
      </a:accent6>
      <a:hlink>
        <a:srgbClr val="00A1DE"/>
      </a:hlink>
      <a:folHlink>
        <a:srgbClr val="72C7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loitte Brand">
  <a:themeElements>
    <a:clrScheme name="US Deloitte Color">
      <a:dk1>
        <a:srgbClr val="000000"/>
      </a:dk1>
      <a:lt1>
        <a:srgbClr val="FFFFFF"/>
      </a:lt1>
      <a:dk2>
        <a:srgbClr val="313131"/>
      </a:dk2>
      <a:lt2>
        <a:srgbClr val="8C8C8C"/>
      </a:lt2>
      <a:accent1>
        <a:srgbClr val="002776"/>
      </a:accent1>
      <a:accent2>
        <a:srgbClr val="81BC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BDD203"/>
      </a:accent6>
      <a:hlink>
        <a:srgbClr val="00A1DE"/>
      </a:hlink>
      <a:folHlink>
        <a:srgbClr val="72C7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1989</Words>
  <Application>Microsoft Office PowerPoint</Application>
  <PresentationFormat>On-screen Show (4:3)</PresentationFormat>
  <Paragraphs>357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Noto Sans Symbols</vt:lpstr>
      <vt:lpstr>Calibri</vt:lpstr>
      <vt:lpstr>Arial Narrow</vt:lpstr>
      <vt:lpstr>Deloitte Brand</vt:lpstr>
      <vt:lpstr>1_Deloitte Brand</vt:lpstr>
      <vt:lpstr>    Phase 3 Tollgate Review Discussion Template</vt:lpstr>
      <vt:lpstr>Questions to be Answered</vt:lpstr>
      <vt:lpstr>Instructions for Completing This Template </vt:lpstr>
      <vt:lpstr>Documentation Required for Phase 3 Tollgate Review</vt:lpstr>
      <vt:lpstr>Risk Assessment Tool</vt:lpstr>
      <vt:lpstr>Target State Solution Scope</vt:lpstr>
      <vt:lpstr>Fit-Gap Analysis</vt:lpstr>
      <vt:lpstr>Migration Plan, Schedule, and Release Approach</vt:lpstr>
      <vt:lpstr>Top Risks</vt:lpstr>
      <vt:lpstr>Life Cycle Cost Estimate</vt:lpstr>
      <vt:lpstr>Human Resources/Staffing Plan Update (Customer)</vt:lpstr>
      <vt:lpstr>Human Resources/Staffing Plan Update (Provider)</vt:lpstr>
      <vt:lpstr>Procurement Approach (Customer)</vt:lpstr>
      <vt:lpstr>Procurement Approach (Provider, Federal)</vt:lpstr>
      <vt:lpstr>Change Management and Communications Approach</vt:lpstr>
      <vt:lpstr>Training Approach</vt:lpstr>
      <vt:lpstr>Help Desk Approach</vt:lpstr>
      <vt:lpstr>Data Management/Data Quality Approach</vt:lpstr>
      <vt:lpstr>Integrated Program Governance Model</vt:lpstr>
      <vt:lpstr>Lessons Learned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Phase 3 Tollgate Review Discussion Template</dc:title>
  <dc:creator>ElaineCRieman</dc:creator>
  <cp:lastModifiedBy>ElaineCRieman</cp:lastModifiedBy>
  <cp:revision>1</cp:revision>
  <dcterms:modified xsi:type="dcterms:W3CDTF">2018-08-30T15:01:45Z</dcterms:modified>
</cp:coreProperties>
</file>